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720263" cy="17640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180C0-8B64-C84B-50BE-C0804B44C082}" v="2" dt="2021-01-21T08:52:08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28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0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0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2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0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8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0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0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8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07FE-594C-44DF-BEC7-6A889CFF4A5A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image" Target="../media/image2.jpe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openxmlformats.org/officeDocument/2006/relationships/image" Target="../media/image1.gif"/><Relationship Id="rId16" Type="http://schemas.openxmlformats.org/officeDocument/2006/relationships/image" Target="../media/image12.jpeg"/><Relationship Id="rId20" Type="http://schemas.microsoft.com/office/2007/relationships/hdphoto" Target="../media/hdphoto4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>
            <a:extLst>
              <a:ext uri="{FF2B5EF4-FFF2-40B4-BE49-F238E27FC236}">
                <a16:creationId xmlns:a16="http://schemas.microsoft.com/office/drawing/2014/main" id="{0A137955-A662-4852-B7FF-8C094146FC8D}"/>
              </a:ext>
            </a:extLst>
          </p:cNvPr>
          <p:cNvSpPr/>
          <p:nvPr/>
        </p:nvSpPr>
        <p:spPr>
          <a:xfrm rot="16200000">
            <a:off x="990232" y="13275247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7119A-E78D-4A80-B488-69FFB37CAC71}"/>
              </a:ext>
            </a:extLst>
          </p:cNvPr>
          <p:cNvSpPr/>
          <p:nvPr/>
        </p:nvSpPr>
        <p:spPr>
          <a:xfrm>
            <a:off x="2248658" y="15146656"/>
            <a:ext cx="6229535" cy="611147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7BFE3937-A8DB-4BBA-8331-DBD58B5E78AB}"/>
              </a:ext>
            </a:extLst>
          </p:cNvPr>
          <p:cNvSpPr/>
          <p:nvPr/>
        </p:nvSpPr>
        <p:spPr>
          <a:xfrm rot="5400000" flipH="1">
            <a:off x="6312557" y="10762941"/>
            <a:ext cx="3404310" cy="227194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C4B3A-035B-4EE1-94D9-370B6C072C8A}"/>
              </a:ext>
            </a:extLst>
          </p:cNvPr>
          <p:cNvSpPr/>
          <p:nvPr/>
        </p:nvSpPr>
        <p:spPr>
          <a:xfrm>
            <a:off x="2190093" y="12991750"/>
            <a:ext cx="5841999" cy="62184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DA9D5-DF3C-4096-83FE-0F2AAF04994E}"/>
              </a:ext>
            </a:extLst>
          </p:cNvPr>
          <p:cNvSpPr/>
          <p:nvPr/>
        </p:nvSpPr>
        <p:spPr>
          <a:xfrm>
            <a:off x="2210181" y="10196756"/>
            <a:ext cx="5841604" cy="627117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2840EEB6-139C-47C4-B9E3-31051D5835F0}"/>
              </a:ext>
            </a:extLst>
          </p:cNvPr>
          <p:cNvSpPr/>
          <p:nvPr/>
        </p:nvSpPr>
        <p:spPr>
          <a:xfrm rot="16200000">
            <a:off x="579986" y="8122174"/>
            <a:ext cx="3220219" cy="2166166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E2378938-7222-4E17-BB89-F0E0E6AAC88F}"/>
              </a:ext>
            </a:extLst>
          </p:cNvPr>
          <p:cNvSpPr/>
          <p:nvPr/>
        </p:nvSpPr>
        <p:spPr>
          <a:xfrm rot="5400000" flipH="1">
            <a:off x="6183548" y="5675608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40">
            <a:extLst>
              <a:ext uri="{FF2B5EF4-FFF2-40B4-BE49-F238E27FC236}">
                <a16:creationId xmlns:a16="http://schemas.microsoft.com/office/drawing/2014/main" id="{C46DC4D1-E076-4BDF-986A-FA9A347CD35C}"/>
              </a:ext>
            </a:extLst>
          </p:cNvPr>
          <p:cNvSpPr/>
          <p:nvPr/>
        </p:nvSpPr>
        <p:spPr>
          <a:xfrm>
            <a:off x="1846023" y="7618841"/>
            <a:ext cx="5909338" cy="629029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8C18F1-B4E5-47D2-9784-9ADAD27A50A9}"/>
              </a:ext>
            </a:extLst>
          </p:cNvPr>
          <p:cNvSpPr/>
          <p:nvPr/>
        </p:nvSpPr>
        <p:spPr>
          <a:xfrm>
            <a:off x="2149576" y="5284635"/>
            <a:ext cx="5782470" cy="754967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B316AE5A-C024-4BE7-AFAE-1141A902CA85}"/>
              </a:ext>
            </a:extLst>
          </p:cNvPr>
          <p:cNvSpPr/>
          <p:nvPr/>
        </p:nvSpPr>
        <p:spPr>
          <a:xfrm rot="16200000">
            <a:off x="763043" y="3307781"/>
            <a:ext cx="2922143" cy="2478469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1BD46-F04A-42DF-A2EC-360699F0693E}"/>
              </a:ext>
            </a:extLst>
          </p:cNvPr>
          <p:cNvSpPr/>
          <p:nvPr/>
        </p:nvSpPr>
        <p:spPr>
          <a:xfrm>
            <a:off x="2098851" y="3179195"/>
            <a:ext cx="5827819" cy="63377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47">
            <a:extLst>
              <a:ext uri="{FF2B5EF4-FFF2-40B4-BE49-F238E27FC236}">
                <a16:creationId xmlns:a16="http://schemas.microsoft.com/office/drawing/2014/main" id="{1AFD84C0-F02F-43A6-8F5B-4FD305FD4338}"/>
              </a:ext>
            </a:extLst>
          </p:cNvPr>
          <p:cNvSpPr/>
          <p:nvPr/>
        </p:nvSpPr>
        <p:spPr>
          <a:xfrm rot="5400000">
            <a:off x="7923644" y="3148089"/>
            <a:ext cx="731521" cy="642998"/>
          </a:xfrm>
          <a:prstGeom prst="triangle">
            <a:avLst>
              <a:gd name="adj" fmla="val 53731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00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F6AFB6-5A5C-4563-91AA-2CA58C9E2FDC}"/>
              </a:ext>
            </a:extLst>
          </p:cNvPr>
          <p:cNvSpPr/>
          <p:nvPr/>
        </p:nvSpPr>
        <p:spPr>
          <a:xfrm>
            <a:off x="7049576" y="14810633"/>
            <a:ext cx="1214980" cy="121461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4E8431-EA2E-4E2E-B847-E21990A115CB}"/>
              </a:ext>
            </a:extLst>
          </p:cNvPr>
          <p:cNvSpPr/>
          <p:nvPr/>
        </p:nvSpPr>
        <p:spPr>
          <a:xfrm>
            <a:off x="7235937" y="15011419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825FCA-D4A3-465C-8F01-AD6F64ABA67D}"/>
              </a:ext>
            </a:extLst>
          </p:cNvPr>
          <p:cNvSpPr txBox="1"/>
          <p:nvPr/>
        </p:nvSpPr>
        <p:spPr>
          <a:xfrm>
            <a:off x="7225147" y="15022267"/>
            <a:ext cx="841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en-US" sz="4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4F6AD4-2ECC-4E55-9CDF-E8CACBCB859F}"/>
              </a:ext>
            </a:extLst>
          </p:cNvPr>
          <p:cNvSpPr/>
          <p:nvPr/>
        </p:nvSpPr>
        <p:spPr>
          <a:xfrm>
            <a:off x="5636612" y="15452229"/>
            <a:ext cx="1551383" cy="982646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Introduction to A Level Music and it`s components</a:t>
            </a:r>
            <a:endParaRPr lang="en-GB" sz="11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95C9D6-532B-4761-A058-DD6F0D28BB30}"/>
              </a:ext>
            </a:extLst>
          </p:cNvPr>
          <p:cNvSpPr/>
          <p:nvPr/>
        </p:nvSpPr>
        <p:spPr>
          <a:xfrm>
            <a:off x="5031517" y="7398991"/>
            <a:ext cx="1214980" cy="1214611"/>
          </a:xfrm>
          <a:prstGeom prst="ellipse">
            <a:avLst/>
          </a:prstGeom>
          <a:solidFill>
            <a:srgbClr val="56C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EBA0D6-9505-40AC-BE61-FE210894A0F6}"/>
              </a:ext>
            </a:extLst>
          </p:cNvPr>
          <p:cNvSpPr/>
          <p:nvPr/>
        </p:nvSpPr>
        <p:spPr>
          <a:xfrm>
            <a:off x="5195486" y="7577003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29F47A-C9A9-4C8F-94F5-12C278DA077C}"/>
              </a:ext>
            </a:extLst>
          </p:cNvPr>
          <p:cNvSpPr txBox="1"/>
          <p:nvPr/>
        </p:nvSpPr>
        <p:spPr>
          <a:xfrm>
            <a:off x="5206285" y="7588668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CFFDEA-0762-44F8-B81C-B7D28D550640}"/>
              </a:ext>
            </a:extLst>
          </p:cNvPr>
          <p:cNvSpPr/>
          <p:nvPr/>
        </p:nvSpPr>
        <p:spPr>
          <a:xfrm>
            <a:off x="7041147" y="3092379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7995E7-D113-4C45-B000-62D8D560C8B4}"/>
              </a:ext>
            </a:extLst>
          </p:cNvPr>
          <p:cNvSpPr/>
          <p:nvPr/>
        </p:nvSpPr>
        <p:spPr>
          <a:xfrm>
            <a:off x="8450917" y="15146656"/>
            <a:ext cx="1160856" cy="611147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46C8E6E-3C62-4B09-9852-F5D188D03F71}"/>
              </a:ext>
            </a:extLst>
          </p:cNvPr>
          <p:cNvCxnSpPr>
            <a:cxnSpLocks/>
          </p:cNvCxnSpPr>
          <p:nvPr/>
        </p:nvCxnSpPr>
        <p:spPr>
          <a:xfrm flipH="1">
            <a:off x="4162011" y="9831588"/>
            <a:ext cx="224052" cy="71567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1F38F-8837-45E9-9013-AA5EC261736B}"/>
              </a:ext>
            </a:extLst>
          </p:cNvPr>
          <p:cNvSpPr/>
          <p:nvPr/>
        </p:nvSpPr>
        <p:spPr>
          <a:xfrm>
            <a:off x="3120417" y="15631057"/>
            <a:ext cx="1673134" cy="1137514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Intro to Area of study A: The Western Classical Tradition covering The Development of the Symphony, 1750 – 1900</a:t>
            </a:r>
          </a:p>
          <a:p>
            <a:pPr algn="ctr"/>
            <a:endParaRPr lang="en-GB" sz="1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6FD268D-8D07-4D6F-BB81-E0CAA561D453}"/>
              </a:ext>
            </a:extLst>
          </p:cNvPr>
          <p:cNvSpPr/>
          <p:nvPr/>
        </p:nvSpPr>
        <p:spPr>
          <a:xfrm>
            <a:off x="939765" y="15959359"/>
            <a:ext cx="1066406" cy="1374473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AOS B</a:t>
            </a:r>
          </a:p>
          <a:p>
            <a:pPr algn="ctr"/>
            <a:r>
              <a:rPr lang="en-GB" sz="1400" b="1" dirty="0"/>
              <a:t>Popular Music</a:t>
            </a:r>
          </a:p>
          <a:p>
            <a:pPr algn="ctr"/>
            <a:r>
              <a:rPr lang="en-GB" sz="1400" b="1" dirty="0"/>
              <a:t>Study of songs in the 1960`s</a:t>
            </a:r>
            <a:endParaRPr lang="en-GB" sz="11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421428-1CB6-432A-98D0-BC06A1FE117F}"/>
              </a:ext>
            </a:extLst>
          </p:cNvPr>
          <p:cNvSpPr/>
          <p:nvPr/>
        </p:nvSpPr>
        <p:spPr>
          <a:xfrm>
            <a:off x="1974267" y="14138716"/>
            <a:ext cx="2165882" cy="901505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Free composition-effective research and composing without a given ‘brief’</a:t>
            </a:r>
            <a:endParaRPr lang="en-GB" sz="11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D4A5E79-02FA-41EB-9664-F3C14BB50919}"/>
              </a:ext>
            </a:extLst>
          </p:cNvPr>
          <p:cNvSpPr/>
          <p:nvPr/>
        </p:nvSpPr>
        <p:spPr>
          <a:xfrm>
            <a:off x="4734094" y="14336575"/>
            <a:ext cx="1464177" cy="992196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Solo performance introduction to mark scheme!</a:t>
            </a:r>
            <a:endParaRPr lang="en-GB" sz="1100" b="1" dirty="0"/>
          </a:p>
          <a:p>
            <a:pPr algn="ctr"/>
            <a:endParaRPr lang="en-GB" sz="11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B52FE44-35FE-4F25-9A30-405C7CB0DCBA}"/>
              </a:ext>
            </a:extLst>
          </p:cNvPr>
          <p:cNvSpPr/>
          <p:nvPr/>
        </p:nvSpPr>
        <p:spPr>
          <a:xfrm>
            <a:off x="3614115" y="12117830"/>
            <a:ext cx="1271231" cy="864798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AOS B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Popular Music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1970s</a:t>
            </a:r>
            <a:endParaRPr lang="en-GB" sz="1100" b="1" dirty="0">
              <a:solidFill>
                <a:schemeClr val="bg1"/>
              </a:solidFill>
            </a:endParaRP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’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BAED632-47A5-4CF4-A7C5-587ED78A748E}"/>
              </a:ext>
            </a:extLst>
          </p:cNvPr>
          <p:cNvSpPr/>
          <p:nvPr/>
        </p:nvSpPr>
        <p:spPr>
          <a:xfrm>
            <a:off x="6795657" y="12286168"/>
            <a:ext cx="1165914" cy="620569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Composition in a Baroque Style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18F2C5-ABB3-4672-95B4-A121B9AB8176}"/>
              </a:ext>
            </a:extLst>
          </p:cNvPr>
          <p:cNvSpPr/>
          <p:nvPr/>
        </p:nvSpPr>
        <p:spPr>
          <a:xfrm>
            <a:off x="5179584" y="11871881"/>
            <a:ext cx="1519662" cy="535296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Solo Performance 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820A863-F1A6-44FE-BEA8-ACE379AA8F3A}"/>
              </a:ext>
            </a:extLst>
          </p:cNvPr>
          <p:cNvSpPr/>
          <p:nvPr/>
        </p:nvSpPr>
        <p:spPr>
          <a:xfrm>
            <a:off x="7609125" y="13161396"/>
            <a:ext cx="1997753" cy="691304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‘Free’ Composition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CEFFC8-6AFA-44DE-A89E-2DD8BC871E6C}"/>
              </a:ext>
            </a:extLst>
          </p:cNvPr>
          <p:cNvSpPr/>
          <p:nvPr/>
        </p:nvSpPr>
        <p:spPr>
          <a:xfrm>
            <a:off x="7848502" y="10704057"/>
            <a:ext cx="1539471" cy="1090653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. </a:t>
            </a:r>
            <a:r>
              <a:rPr lang="en-GB" sz="1200" dirty="0">
                <a:solidFill>
                  <a:schemeClr val="bg1"/>
                </a:solidFill>
              </a:rPr>
              <a:t>Main composers and works throughout the Western Clas</a:t>
            </a:r>
            <a:r>
              <a:rPr lang="en-GB" sz="1400" dirty="0">
                <a:solidFill>
                  <a:schemeClr val="bg1"/>
                </a:solidFill>
              </a:rPr>
              <a:t>sical Tradition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1BDF1-1849-4AEC-99A6-2FD4052C3B0A}"/>
              </a:ext>
            </a:extLst>
          </p:cNvPr>
          <p:cNvSpPr/>
          <p:nvPr/>
        </p:nvSpPr>
        <p:spPr>
          <a:xfrm>
            <a:off x="267237" y="9564049"/>
            <a:ext cx="2194548" cy="833376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7030A0"/>
                </a:solidFill>
              </a:rPr>
              <a:t>AOS B</a:t>
            </a:r>
          </a:p>
          <a:p>
            <a:pPr algn="ctr"/>
            <a:r>
              <a:rPr lang="en-GB" sz="1400" b="1" dirty="0">
                <a:solidFill>
                  <a:srgbClr val="7030A0"/>
                </a:solidFill>
              </a:rPr>
              <a:t>Popular Music</a:t>
            </a:r>
          </a:p>
          <a:p>
            <a:pPr algn="ctr"/>
            <a:r>
              <a:rPr lang="en-GB" sz="1400" b="1" dirty="0">
                <a:solidFill>
                  <a:srgbClr val="7030A0"/>
                </a:solidFill>
              </a:rPr>
              <a:t>1980s</a:t>
            </a:r>
            <a:endParaRPr lang="en-GB" sz="1100" b="1" dirty="0">
              <a:solidFill>
                <a:srgbClr val="7030A0"/>
              </a:solidFill>
            </a:endParaRP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,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EBB10C4-82E2-4A36-8D86-4F5B908AE3B0}"/>
              </a:ext>
            </a:extLst>
          </p:cNvPr>
          <p:cNvSpPr/>
          <p:nvPr/>
        </p:nvSpPr>
        <p:spPr>
          <a:xfrm rot="21336920">
            <a:off x="223106" y="7055054"/>
            <a:ext cx="1208593" cy="1735904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7030A0"/>
                </a:solidFill>
              </a:rPr>
              <a:t>Haydn </a:t>
            </a:r>
            <a:r>
              <a:rPr lang="en-GB" sz="1400" b="1" dirty="0" err="1">
                <a:solidFill>
                  <a:srgbClr val="7030A0"/>
                </a:solidFill>
              </a:rPr>
              <a:t>Synphony</a:t>
            </a:r>
            <a:r>
              <a:rPr lang="en-GB" sz="1400" b="1" dirty="0">
                <a:solidFill>
                  <a:srgbClr val="7030A0"/>
                </a:solidFill>
              </a:rPr>
              <a:t> 104  3</a:t>
            </a:r>
            <a:r>
              <a:rPr lang="en-GB" sz="1400" b="1" baseline="30000" dirty="0">
                <a:solidFill>
                  <a:srgbClr val="7030A0"/>
                </a:solidFill>
              </a:rPr>
              <a:t>rd</a:t>
            </a:r>
            <a:r>
              <a:rPr lang="en-GB" sz="1400" b="1" dirty="0">
                <a:solidFill>
                  <a:srgbClr val="7030A0"/>
                </a:solidFill>
              </a:rPr>
              <a:t> Movement</a:t>
            </a:r>
          </a:p>
          <a:p>
            <a:pPr algn="ctr"/>
            <a:r>
              <a:rPr lang="en-GB" sz="1400" b="1" dirty="0">
                <a:solidFill>
                  <a:srgbClr val="7030A0"/>
                </a:solidFill>
              </a:rPr>
              <a:t>Mendelssohn 3</a:t>
            </a:r>
            <a:r>
              <a:rPr lang="en-GB" sz="1400" b="1" baseline="30000" dirty="0">
                <a:solidFill>
                  <a:srgbClr val="7030A0"/>
                </a:solidFill>
              </a:rPr>
              <a:t>rd</a:t>
            </a:r>
            <a:r>
              <a:rPr lang="en-GB" sz="1400" b="1" dirty="0">
                <a:solidFill>
                  <a:srgbClr val="7030A0"/>
                </a:solidFill>
              </a:rPr>
              <a:t> movement in brief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012E0B-4C87-4F9F-B14C-CEF5F33BE69F}"/>
              </a:ext>
            </a:extLst>
          </p:cNvPr>
          <p:cNvSpPr/>
          <p:nvPr/>
        </p:nvSpPr>
        <p:spPr>
          <a:xfrm>
            <a:off x="4114800" y="10153873"/>
            <a:ext cx="1299713" cy="739088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7030A0"/>
                </a:solidFill>
              </a:rPr>
              <a:t>Composition in a Classical style</a:t>
            </a:r>
            <a:endParaRPr lang="en-GB" sz="1100" dirty="0">
              <a:solidFill>
                <a:srgbClr val="7030A0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E500B66-A476-4F63-A0D5-9B128E12CAC1}"/>
              </a:ext>
            </a:extLst>
          </p:cNvPr>
          <p:cNvSpPr/>
          <p:nvPr/>
        </p:nvSpPr>
        <p:spPr>
          <a:xfrm>
            <a:off x="3013609" y="9658991"/>
            <a:ext cx="1380915" cy="493564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rgbClr val="7030A0"/>
                </a:solidFill>
              </a:rPr>
              <a:t>Solo Performance </a:t>
            </a:r>
            <a:endParaRPr lang="en-GB" sz="1100" b="1" dirty="0">
              <a:solidFill>
                <a:srgbClr val="7030A0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6A72103-17F4-431D-9D5F-EE10273C971C}"/>
              </a:ext>
            </a:extLst>
          </p:cNvPr>
          <p:cNvSpPr/>
          <p:nvPr/>
        </p:nvSpPr>
        <p:spPr>
          <a:xfrm>
            <a:off x="6319021" y="7286563"/>
            <a:ext cx="1242540" cy="1299948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Solo Performance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Preparing your recital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6C376FB-7C41-4157-92B1-68BB1362DD2A}"/>
              </a:ext>
            </a:extLst>
          </p:cNvPr>
          <p:cNvSpPr/>
          <p:nvPr/>
        </p:nvSpPr>
        <p:spPr>
          <a:xfrm>
            <a:off x="7690109" y="6697692"/>
            <a:ext cx="1926022" cy="1421481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Brief Composition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Choose and develop your composition from the Briefs released in September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02BA697-E70A-439F-A22A-A6E560C93A9F}"/>
              </a:ext>
            </a:extLst>
          </p:cNvPr>
          <p:cNvSpPr/>
          <p:nvPr/>
        </p:nvSpPr>
        <p:spPr>
          <a:xfrm>
            <a:off x="7540626" y="4181637"/>
            <a:ext cx="1652686" cy="1134176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Into the 20</a:t>
            </a:r>
            <a:r>
              <a:rPr lang="en-GB" sz="1400" b="1" baseline="30000" dirty="0">
                <a:solidFill>
                  <a:schemeClr val="bg1"/>
                </a:solidFill>
              </a:rPr>
              <a:t>th</a:t>
            </a:r>
            <a:r>
              <a:rPr lang="en-GB" sz="1400" b="1" dirty="0">
                <a:solidFill>
                  <a:schemeClr val="bg1"/>
                </a:solidFill>
              </a:rPr>
              <a:t> Century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Study the changes in  style within Classical Music 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E47F07D-84A1-40EB-90A3-849B7123E3E7}"/>
              </a:ext>
            </a:extLst>
          </p:cNvPr>
          <p:cNvSpPr/>
          <p:nvPr/>
        </p:nvSpPr>
        <p:spPr>
          <a:xfrm>
            <a:off x="3787407" y="4613345"/>
            <a:ext cx="1107052" cy="1100877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AOS B Pop Music Practice Questions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F761E0F-9718-4D23-99B1-997159B501D1}"/>
              </a:ext>
            </a:extLst>
          </p:cNvPr>
          <p:cNvSpPr/>
          <p:nvPr/>
        </p:nvSpPr>
        <p:spPr>
          <a:xfrm>
            <a:off x="5040811" y="4705511"/>
            <a:ext cx="1026129" cy="1121008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20th Century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Set Work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Poulenc Trio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C32F8C1-CFF6-4597-BFF7-6E199A9758C7}"/>
              </a:ext>
            </a:extLst>
          </p:cNvPr>
          <p:cNvSpPr txBox="1"/>
          <p:nvPr/>
        </p:nvSpPr>
        <p:spPr>
          <a:xfrm>
            <a:off x="53365" y="784738"/>
            <a:ext cx="1067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202B5C"/>
                </a:solidFill>
                <a:latin typeface="Century Gothic" panose="020B0502020202020204" pitchFamily="34" charset="0"/>
              </a:rPr>
              <a:t>Key Stage 5</a:t>
            </a:r>
          </a:p>
        </p:txBody>
      </p:sp>
      <p:pic>
        <p:nvPicPr>
          <p:cNvPr id="105" name="Picture 8" descr="Song Writing Clipart">
            <a:extLst>
              <a:ext uri="{FF2B5EF4-FFF2-40B4-BE49-F238E27FC236}">
                <a16:creationId xmlns:a16="http://schemas.microsoft.com/office/drawing/2014/main" id="{FA297CDD-82DD-4CC0-8F2A-9A0F7645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0" y="13741041"/>
            <a:ext cx="1037052" cy="8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Free 2017 Graduation Clip Art Layout: Best Graduation Cap And Gown ...">
            <a:extLst>
              <a:ext uri="{FF2B5EF4-FFF2-40B4-BE49-F238E27FC236}">
                <a16:creationId xmlns:a16="http://schemas.microsoft.com/office/drawing/2014/main" id="{2FF8806C-9756-4531-933C-0DD5F32A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77" y="3192350"/>
            <a:ext cx="741725" cy="6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2" descr="Free Singer Cliparts, Download Free Clip Art, Free Clip Art on ...">
            <a:extLst>
              <a:ext uri="{FF2B5EF4-FFF2-40B4-BE49-F238E27FC236}">
                <a16:creationId xmlns:a16="http://schemas.microsoft.com/office/drawing/2014/main" id="{41B6B49D-92EA-477C-9D2A-10350929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8" b="94057" l="9961" r="89844">
                        <a14:foregroundMark x1="56055" y1="9016" x2="56055" y2="9016"/>
                        <a14:foregroundMark x1="56250" y1="5738" x2="56250" y2="5738"/>
                        <a14:foregroundMark x1="52734" y1="39959" x2="54102" y2="27459"/>
                        <a14:foregroundMark x1="73242" y1="40984" x2="76367" y2="46311"/>
                        <a14:foregroundMark x1="78711" y1="42418" x2="69336" y2="46721"/>
                        <a14:foregroundMark x1="69336" y1="46721" x2="69336" y2="46721"/>
                        <a14:foregroundMark x1="41211" y1="61885" x2="47656" y2="70287"/>
                        <a14:foregroundMark x1="47656" y1="70287" x2="43750" y2="71721"/>
                        <a14:foregroundMark x1="47852" y1="66189" x2="49805" y2="58402"/>
                        <a14:foregroundMark x1="44336" y1="82787" x2="43164" y2="93443"/>
                        <a14:foregroundMark x1="43164" y1="93443" x2="37109" y2="93238"/>
                        <a14:foregroundMark x1="56641" y1="94057" x2="56641" y2="94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45" y="12628336"/>
            <a:ext cx="1282448" cy="12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2" descr="Sheet Music Clipart Images">
            <a:extLst>
              <a:ext uri="{FF2B5EF4-FFF2-40B4-BE49-F238E27FC236}">
                <a16:creationId xmlns:a16="http://schemas.microsoft.com/office/drawing/2014/main" id="{A9D8D2FB-7C72-41BC-9A52-6C92A43E9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8" b="90576" l="5615" r="97231">
                        <a14:foregroundMark x1="55538" y1="14388" x2="49769" y2="6619"/>
                        <a14:foregroundMark x1="49769" y1="6619" x2="10000" y2="5468"/>
                        <a14:foregroundMark x1="7385" y1="40216" x2="6769" y2="52014"/>
                        <a14:foregroundMark x1="5923" y1="64604" x2="5923" y2="64604"/>
                        <a14:foregroundMark x1="45538" y1="44964" x2="72308" y2="51871"/>
                        <a14:foregroundMark x1="63154" y1="41942" x2="51462" y2="62878"/>
                        <a14:foregroundMark x1="70462" y1="87194" x2="70462" y2="87194"/>
                        <a14:foregroundMark x1="92692" y1="34460" x2="92692" y2="34460"/>
                        <a14:foregroundMark x1="97231" y1="31583" x2="97231" y2="31583"/>
                        <a14:foregroundMark x1="70462" y1="90576" x2="70462" y2="90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912663" y="5731434"/>
            <a:ext cx="1329836" cy="13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38" descr="Exam PNG Pic | PNG All">
            <a:extLst>
              <a:ext uri="{FF2B5EF4-FFF2-40B4-BE49-F238E27FC236}">
                <a16:creationId xmlns:a16="http://schemas.microsoft.com/office/drawing/2014/main" id="{16AF893E-FBD8-487A-83A1-6C6CB22B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62" y="2792225"/>
            <a:ext cx="1103071" cy="11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F46362CD-C66A-47D7-9B25-478CAF7D8AEE}"/>
              </a:ext>
            </a:extLst>
          </p:cNvPr>
          <p:cNvSpPr/>
          <p:nvPr/>
        </p:nvSpPr>
        <p:spPr>
          <a:xfrm>
            <a:off x="7925153" y="16378025"/>
            <a:ext cx="1632613" cy="754534"/>
          </a:xfrm>
          <a:prstGeom prst="rect">
            <a:avLst/>
          </a:prstGeom>
          <a:solidFill>
            <a:srgbClr val="FF00FF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Welcome to SNCHS  6</a:t>
            </a:r>
            <a:r>
              <a:rPr lang="en-GB" sz="1100" baseline="30000" dirty="0">
                <a:solidFill>
                  <a:schemeClr val="bg1"/>
                </a:solidFill>
              </a:rPr>
              <a:t>th</a:t>
            </a:r>
            <a:r>
              <a:rPr lang="en-GB" sz="1100" dirty="0">
                <a:solidFill>
                  <a:schemeClr val="bg1"/>
                </a:solidFill>
              </a:rPr>
              <a:t> Form!</a:t>
            </a:r>
          </a:p>
        </p:txBody>
      </p:sp>
      <p:pic>
        <p:nvPicPr>
          <p:cNvPr id="135" name="Picture 12" descr="Musical Notes Clipart transparent PNG - StickPNG">
            <a:extLst>
              <a:ext uri="{FF2B5EF4-FFF2-40B4-BE49-F238E27FC236}">
                <a16:creationId xmlns:a16="http://schemas.microsoft.com/office/drawing/2014/main" id="{731AECBC-6410-4609-8C52-58824A62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5" y="13497224"/>
            <a:ext cx="480570" cy="4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8" descr="Free Music Note Clipart - Music Note Bas #846015 - PNG Images - PNGio">
            <a:extLst>
              <a:ext uri="{FF2B5EF4-FFF2-40B4-BE49-F238E27FC236}">
                <a16:creationId xmlns:a16="http://schemas.microsoft.com/office/drawing/2014/main" id="{BBBD72B6-8493-4CA2-84CE-3481F19A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25" b="93250" l="10000" r="90000">
                        <a14:foregroundMark x1="32045" y1="35125" x2="32045" y2="35125"/>
                        <a14:foregroundMark x1="47500" y1="8125" x2="47500" y2="8125"/>
                        <a14:foregroundMark x1="78750" y1="18250" x2="78750" y2="18250"/>
                        <a14:foregroundMark x1="79545" y1="46250" x2="79545" y2="46250"/>
                        <a14:foregroundMark x1="21477" y1="90125" x2="21477" y2="90125"/>
                        <a14:foregroundMark x1="16023" y1="93250" x2="16023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70" y="6393972"/>
            <a:ext cx="561136" cy="5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0" descr="Reggae Clipart Caribbean Music - Jamaica , Transparent Cartoon ...">
            <a:extLst>
              <a:ext uri="{FF2B5EF4-FFF2-40B4-BE49-F238E27FC236}">
                <a16:creationId xmlns:a16="http://schemas.microsoft.com/office/drawing/2014/main" id="{AA2CAB06-66B9-417E-8883-D68C9F2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92" y="9463320"/>
            <a:ext cx="1201675" cy="12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2" descr="Clipart music note black pictures on Cliparts Pub 2020! 🔝">
            <a:extLst>
              <a:ext uri="{FF2B5EF4-FFF2-40B4-BE49-F238E27FC236}">
                <a16:creationId xmlns:a16="http://schemas.microsoft.com/office/drawing/2014/main" id="{DCC9ACC2-2639-48AB-9257-53D92D95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54" y="14024197"/>
            <a:ext cx="627215" cy="6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34" descr="Microphone clipart music cd, Microphone music cd Transparent FREE ...">
            <a:extLst>
              <a:ext uri="{FF2B5EF4-FFF2-40B4-BE49-F238E27FC236}">
                <a16:creationId xmlns:a16="http://schemas.microsoft.com/office/drawing/2014/main" id="{04A16A8F-9D16-4F64-B197-184D09E8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0876">
            <a:off x="2990162" y="2819532"/>
            <a:ext cx="896150" cy="15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Image Result For Free Clip Art Musical Borders Transparent ...">
            <a:extLst>
              <a:ext uri="{FF2B5EF4-FFF2-40B4-BE49-F238E27FC236}">
                <a16:creationId xmlns:a16="http://schemas.microsoft.com/office/drawing/2014/main" id="{2824FD3E-B5E1-4B8C-9C3D-005F131F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03" y="10151673"/>
            <a:ext cx="1059446" cy="6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30" descr="Coloring Book : Free Clipart Music Notes Astonishing Border Clip ...">
            <a:extLst>
              <a:ext uri="{FF2B5EF4-FFF2-40B4-BE49-F238E27FC236}">
                <a16:creationId xmlns:a16="http://schemas.microsoft.com/office/drawing/2014/main" id="{79EA46A4-A63E-4CA8-A7D5-8CE17562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283">
            <a:off x="7055521" y="9641448"/>
            <a:ext cx="381911" cy="3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38" descr="Music Notes PNG Clip Art | Gallery Yopriceville - High-Quality ...">
            <a:extLst>
              <a:ext uri="{FF2B5EF4-FFF2-40B4-BE49-F238E27FC236}">
                <a16:creationId xmlns:a16="http://schemas.microsoft.com/office/drawing/2014/main" id="{A4ED7C25-6DC4-4CBC-BD45-0787FFFA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22" y="15410887"/>
            <a:ext cx="715814" cy="8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2" descr="Musical Notes Clipart transparent PNG - StickPNG">
            <a:extLst>
              <a:ext uri="{FF2B5EF4-FFF2-40B4-BE49-F238E27FC236}">
                <a16:creationId xmlns:a16="http://schemas.microsoft.com/office/drawing/2014/main" id="{11228333-3785-4A04-94F9-4710F7FF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441" y="7757117"/>
            <a:ext cx="372319" cy="3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4" descr="Music note free clipart musical notes – Gclipart.com">
            <a:extLst>
              <a:ext uri="{FF2B5EF4-FFF2-40B4-BE49-F238E27FC236}">
                <a16:creationId xmlns:a16="http://schemas.microsoft.com/office/drawing/2014/main" id="{AB4AE35D-502A-430E-A888-C94C0360F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719">
            <a:off x="8651247" y="1002991"/>
            <a:ext cx="546621" cy="15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Saxophone Playing Clipart">
            <a:extLst>
              <a:ext uri="{FF2B5EF4-FFF2-40B4-BE49-F238E27FC236}">
                <a16:creationId xmlns:a16="http://schemas.microsoft.com/office/drawing/2014/main" id="{B60AE47D-BC00-4DCF-8B80-B396668F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771" b="96296" l="1799" r="94245">
                        <a14:foregroundMark x1="3597" y1="6119" x2="3597" y2="6119"/>
                        <a14:foregroundMark x1="2158" y1="2254" x2="2158" y2="2254"/>
                        <a14:foregroundMark x1="19424" y1="15942" x2="19424" y2="15942"/>
                        <a14:foregroundMark x1="28058" y1="13366" x2="28058" y2="13366"/>
                        <a14:foregroundMark x1="20504" y1="22544" x2="20504" y2="22544"/>
                        <a14:foregroundMark x1="7914" y1="32367" x2="7914" y2="32367"/>
                        <a14:foregroundMark x1="24101" y1="34783" x2="24101" y2="34783"/>
                        <a14:foregroundMark x1="17626" y1="41385" x2="17626" y2="41385"/>
                        <a14:foregroundMark x1="26978" y1="51369" x2="26978" y2="51369"/>
                        <a14:foregroundMark x1="51799" y1="53301" x2="67266" y2="48631"/>
                        <a14:foregroundMark x1="67266" y1="48631" x2="71223" y2="41224"/>
                        <a14:foregroundMark x1="68345" y1="50242" x2="62950" y2="66345"/>
                        <a14:foregroundMark x1="62950" y1="66345" x2="62950" y2="66828"/>
                        <a14:foregroundMark x1="65468" y1="88889" x2="58273" y2="95169"/>
                        <a14:foregroundMark x1="84173" y1="96457" x2="91367" y2="90338"/>
                        <a14:foregroundMark x1="94245" y1="22544" x2="94245" y2="22544"/>
                        <a14:foregroundMark x1="70504" y1="45894" x2="74820" y2="57810"/>
                        <a14:foregroundMark x1="76619" y1="55878" x2="76619" y2="55878"/>
                        <a14:foregroundMark x1="25899" y1="50725" x2="25899" y2="50725"/>
                        <a14:foregroundMark x1="13309" y1="42995" x2="13309" y2="42995"/>
                        <a14:foregroundMark x1="75180" y1="52174" x2="75180" y2="52174"/>
                        <a14:foregroundMark x1="14748" y1="37359" x2="14748" y2="37359"/>
                        <a14:foregroundMark x1="25180" y1="46699" x2="25180" y2="46699"/>
                        <a14:foregroundMark x1="25180" y1="33011" x2="25180" y2="33011"/>
                        <a14:foregroundMark x1="24460" y1="30274" x2="24460" y2="30274"/>
                        <a14:foregroundMark x1="7194" y1="29630" x2="7194" y2="29630"/>
                        <a14:foregroundMark x1="7194" y1="28341" x2="7194" y2="28341"/>
                        <a14:foregroundMark x1="14388" y1="24316" x2="14388" y2="24316"/>
                        <a14:foregroundMark x1="16547" y1="19485" x2="16547" y2="19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18" y="14030417"/>
            <a:ext cx="455789" cy="7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983" y="176877"/>
            <a:ext cx="563188" cy="679621"/>
          </a:xfrm>
          <a:prstGeom prst="rect">
            <a:avLst/>
          </a:prstGeom>
        </p:spPr>
      </p:pic>
      <p:sp>
        <p:nvSpPr>
          <p:cNvPr id="2" name="AutoShape 2" descr="rock and roll background - Google zoeken | Винтажные плакаты, Плак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E500B66-A476-4F63-A0D5-9B128E12CAC1}"/>
              </a:ext>
            </a:extLst>
          </p:cNvPr>
          <p:cNvSpPr/>
          <p:nvPr/>
        </p:nvSpPr>
        <p:spPr>
          <a:xfrm>
            <a:off x="2337259" y="8496107"/>
            <a:ext cx="1100978" cy="1070263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rgbClr val="7030A0"/>
                </a:solidFill>
              </a:rPr>
              <a:t>Free composition-settle on composition to submit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01658" y="15738342"/>
            <a:ext cx="1059913" cy="8922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08059" y="16694575"/>
            <a:ext cx="1390622" cy="925396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3E421428-1CB6-432A-98D0-BC06A1FE117F}"/>
              </a:ext>
            </a:extLst>
          </p:cNvPr>
          <p:cNvSpPr/>
          <p:nvPr/>
        </p:nvSpPr>
        <p:spPr>
          <a:xfrm>
            <a:off x="924765" y="12049968"/>
            <a:ext cx="2165882" cy="901505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Haydn </a:t>
            </a:r>
            <a:r>
              <a:rPr lang="en-GB" sz="1400" b="1" dirty="0" err="1">
                <a:solidFill>
                  <a:schemeClr val="bg1"/>
                </a:solidFill>
              </a:rPr>
              <a:t>Synphony</a:t>
            </a:r>
            <a:r>
              <a:rPr lang="en-GB" sz="1400" b="1" dirty="0">
                <a:solidFill>
                  <a:schemeClr val="bg1"/>
                </a:solidFill>
              </a:rPr>
              <a:t> 104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1</a:t>
            </a:r>
            <a:r>
              <a:rPr lang="en-GB" sz="1400" b="1" baseline="30000" dirty="0">
                <a:solidFill>
                  <a:schemeClr val="bg1"/>
                </a:solidFill>
              </a:rPr>
              <a:t>st</a:t>
            </a:r>
            <a:r>
              <a:rPr lang="en-GB" sz="1400" b="1" dirty="0">
                <a:solidFill>
                  <a:schemeClr val="bg1"/>
                </a:solidFill>
              </a:rPr>
              <a:t> Movement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Mendelssohn No4 </a:t>
            </a:r>
            <a:r>
              <a:rPr lang="en-GB" sz="1400" b="1" dirty="0" err="1">
                <a:solidFill>
                  <a:schemeClr val="bg1"/>
                </a:solidFill>
              </a:rPr>
              <a:t>mvtmt</a:t>
            </a:r>
            <a:r>
              <a:rPr lang="en-GB" sz="1400" b="1" dirty="0">
                <a:solidFill>
                  <a:schemeClr val="bg1"/>
                </a:solidFill>
              </a:rPr>
              <a:t> 1 ‘In brief’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2549" y="12531509"/>
            <a:ext cx="772780" cy="97370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73731" y="10947897"/>
            <a:ext cx="1533199" cy="1216824"/>
          </a:xfrm>
          <a:prstGeom prst="rect">
            <a:avLst/>
          </a:prstGeom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40CEFFC8-6AFA-44DE-A89E-2DD8BC871E6C}"/>
              </a:ext>
            </a:extLst>
          </p:cNvPr>
          <p:cNvSpPr/>
          <p:nvPr/>
        </p:nvSpPr>
        <p:spPr>
          <a:xfrm>
            <a:off x="6068058" y="9304104"/>
            <a:ext cx="1539471" cy="1090653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Haydn </a:t>
            </a:r>
            <a:r>
              <a:rPr lang="en-GB" sz="1400" b="1" dirty="0" err="1">
                <a:solidFill>
                  <a:schemeClr val="bg1"/>
                </a:solidFill>
              </a:rPr>
              <a:t>Synphony</a:t>
            </a:r>
            <a:r>
              <a:rPr lang="en-GB" sz="1400" b="1" dirty="0">
                <a:solidFill>
                  <a:schemeClr val="bg1"/>
                </a:solidFill>
              </a:rPr>
              <a:t> 104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2nd Movement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Mendelssohn No4 </a:t>
            </a:r>
            <a:r>
              <a:rPr lang="en-GB" sz="1200" b="1" dirty="0" err="1">
                <a:solidFill>
                  <a:schemeClr val="bg1"/>
                </a:solidFill>
              </a:rPr>
              <a:t>mvtmt</a:t>
            </a:r>
            <a:r>
              <a:rPr lang="en-GB" sz="1200" b="1" dirty="0">
                <a:solidFill>
                  <a:schemeClr val="bg1"/>
                </a:solidFill>
              </a:rPr>
              <a:t> 2 ‘In brief’</a:t>
            </a:r>
            <a:endParaRPr lang="en-GB" sz="1100" dirty="0">
              <a:solidFill>
                <a:schemeClr val="bg1"/>
              </a:solidFill>
            </a:endParaRPr>
          </a:p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43859" y="9876357"/>
            <a:ext cx="745207" cy="938961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8EBB10C4-82E2-4A36-8D86-4F5B908AE3B0}"/>
              </a:ext>
            </a:extLst>
          </p:cNvPr>
          <p:cNvSpPr/>
          <p:nvPr/>
        </p:nvSpPr>
        <p:spPr>
          <a:xfrm>
            <a:off x="3240926" y="7108929"/>
            <a:ext cx="1577035" cy="1373273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7030A0"/>
                </a:solidFill>
              </a:rPr>
              <a:t>Haydn Symphony 104  4</a:t>
            </a:r>
            <a:r>
              <a:rPr lang="en-GB" sz="1400" b="1" baseline="30000" dirty="0">
                <a:solidFill>
                  <a:srgbClr val="7030A0"/>
                </a:solidFill>
              </a:rPr>
              <a:t>th</a:t>
            </a:r>
            <a:r>
              <a:rPr lang="en-GB" sz="1400" b="1" dirty="0">
                <a:solidFill>
                  <a:srgbClr val="7030A0"/>
                </a:solidFill>
              </a:rPr>
              <a:t> Movement</a:t>
            </a:r>
          </a:p>
          <a:p>
            <a:pPr algn="ctr"/>
            <a:r>
              <a:rPr lang="en-GB" sz="1400" b="1" dirty="0">
                <a:solidFill>
                  <a:srgbClr val="7030A0"/>
                </a:solidFill>
              </a:rPr>
              <a:t>Mendelssohn 4th movement in brief</a:t>
            </a:r>
          </a:p>
          <a:p>
            <a:pPr algn="ctr"/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E500B66-A476-4F63-A0D5-9B128E12CAC1}"/>
              </a:ext>
            </a:extLst>
          </p:cNvPr>
          <p:cNvSpPr/>
          <p:nvPr/>
        </p:nvSpPr>
        <p:spPr>
          <a:xfrm>
            <a:off x="1229082" y="10721613"/>
            <a:ext cx="1311442" cy="1058438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rgbClr val="7030A0"/>
                </a:solidFill>
              </a:rPr>
              <a:t>Development of the Symphony-essay writing</a:t>
            </a:r>
            <a:endParaRPr lang="en-GB" sz="1100" b="1" dirty="0">
              <a:solidFill>
                <a:srgbClr val="7030A0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7A1BDF1-1849-4AEC-99A6-2FD4052C3B0A}"/>
              </a:ext>
            </a:extLst>
          </p:cNvPr>
          <p:cNvSpPr/>
          <p:nvPr/>
        </p:nvSpPr>
        <p:spPr>
          <a:xfrm>
            <a:off x="1671548" y="7362380"/>
            <a:ext cx="1354335" cy="772620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7030A0"/>
                </a:solidFill>
              </a:rPr>
              <a:t>AOS B</a:t>
            </a:r>
          </a:p>
          <a:p>
            <a:pPr algn="ctr"/>
            <a:r>
              <a:rPr lang="en-GB" sz="1400" b="1" dirty="0">
                <a:solidFill>
                  <a:srgbClr val="7030A0"/>
                </a:solidFill>
              </a:rPr>
              <a:t>Popular Music</a:t>
            </a:r>
          </a:p>
          <a:p>
            <a:pPr algn="ctr"/>
            <a:r>
              <a:rPr lang="en-GB" sz="1400" b="1" dirty="0">
                <a:solidFill>
                  <a:srgbClr val="7030A0"/>
                </a:solidFill>
              </a:rPr>
              <a:t>1990s</a:t>
            </a:r>
            <a:endParaRPr lang="en-GB" sz="1100" b="1" dirty="0">
              <a:solidFill>
                <a:srgbClr val="7030A0"/>
              </a:solidFill>
            </a:endParaRP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, 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81745" y="8151650"/>
            <a:ext cx="1023380" cy="534799"/>
          </a:xfrm>
          <a:prstGeom prst="rect">
            <a:avLst/>
          </a:prstGeom>
        </p:spPr>
      </p:pic>
      <p:sp>
        <p:nvSpPr>
          <p:cNvPr id="167" name="Rectangle 166">
            <a:extLst>
              <a:ext uri="{FF2B5EF4-FFF2-40B4-BE49-F238E27FC236}">
                <a16:creationId xmlns:a16="http://schemas.microsoft.com/office/drawing/2014/main" id="{26C376FB-7C41-4157-92B1-68BB1362DD2A}"/>
              </a:ext>
            </a:extLst>
          </p:cNvPr>
          <p:cNvSpPr/>
          <p:nvPr/>
        </p:nvSpPr>
        <p:spPr>
          <a:xfrm>
            <a:off x="8264556" y="5383177"/>
            <a:ext cx="1342322" cy="1271701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Free Composition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Refine and prepare Log for submission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6A72103-17F4-431D-9D5F-EE10273C971C}"/>
              </a:ext>
            </a:extLst>
          </p:cNvPr>
          <p:cNvSpPr/>
          <p:nvPr/>
        </p:nvSpPr>
        <p:spPr>
          <a:xfrm>
            <a:off x="6031234" y="5949123"/>
            <a:ext cx="1586659" cy="797968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Development of the Symphony’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6A72103-17F4-431D-9D5F-EE10273C971C}"/>
              </a:ext>
            </a:extLst>
          </p:cNvPr>
          <p:cNvSpPr/>
          <p:nvPr/>
        </p:nvSpPr>
        <p:spPr>
          <a:xfrm>
            <a:off x="7799006" y="8206582"/>
            <a:ext cx="1242540" cy="1299948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AOS B Pop Music Practice Questions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64F6AD4-2ECC-4E55-9CDF-E8CACBCB859F}"/>
              </a:ext>
            </a:extLst>
          </p:cNvPr>
          <p:cNvSpPr/>
          <p:nvPr/>
        </p:nvSpPr>
        <p:spPr>
          <a:xfrm>
            <a:off x="352124" y="14673954"/>
            <a:ext cx="1551383" cy="982646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Composition Techniques</a:t>
            </a:r>
            <a:endParaRPr lang="en-GB" sz="1100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6A72103-17F4-431D-9D5F-EE10273C971C}"/>
              </a:ext>
            </a:extLst>
          </p:cNvPr>
          <p:cNvSpPr/>
          <p:nvPr/>
        </p:nvSpPr>
        <p:spPr>
          <a:xfrm>
            <a:off x="6701726" y="4545610"/>
            <a:ext cx="989119" cy="1251313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20th Century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Set Work Debussy ‘</a:t>
            </a:r>
            <a:r>
              <a:rPr lang="en-GB" sz="1400" b="1" dirty="0" err="1">
                <a:solidFill>
                  <a:schemeClr val="bg1"/>
                </a:solidFill>
              </a:rPr>
              <a:t>Nuages</a:t>
            </a:r>
            <a:r>
              <a:rPr lang="en-GB" sz="1400" b="1" dirty="0">
                <a:solidFill>
                  <a:schemeClr val="bg1"/>
                </a:solidFill>
              </a:rPr>
              <a:t>’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5E47F07D-84A1-40EB-90A3-849B7123E3E7}"/>
              </a:ext>
            </a:extLst>
          </p:cNvPr>
          <p:cNvSpPr/>
          <p:nvPr/>
        </p:nvSpPr>
        <p:spPr>
          <a:xfrm>
            <a:off x="2330040" y="5939705"/>
            <a:ext cx="1368466" cy="937099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Development of the Symphony-essay practice</a:t>
            </a:r>
          </a:p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5E47F07D-84A1-40EB-90A3-849B7123E3E7}"/>
              </a:ext>
            </a:extLst>
          </p:cNvPr>
          <p:cNvSpPr/>
          <p:nvPr/>
        </p:nvSpPr>
        <p:spPr>
          <a:xfrm>
            <a:off x="765433" y="4298282"/>
            <a:ext cx="1647372" cy="704618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Recital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E47F07D-84A1-40EB-90A3-849B7123E3E7}"/>
              </a:ext>
            </a:extLst>
          </p:cNvPr>
          <p:cNvSpPr/>
          <p:nvPr/>
        </p:nvSpPr>
        <p:spPr>
          <a:xfrm>
            <a:off x="772867" y="2866228"/>
            <a:ext cx="1530215" cy="1185213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Submit Compositions 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E47F07D-84A1-40EB-90A3-849B7123E3E7}"/>
              </a:ext>
            </a:extLst>
          </p:cNvPr>
          <p:cNvSpPr/>
          <p:nvPr/>
        </p:nvSpPr>
        <p:spPr>
          <a:xfrm>
            <a:off x="4033131" y="2114681"/>
            <a:ext cx="1007680" cy="1185213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Appraising Exam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805555" y="820724"/>
            <a:ext cx="457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A Level Music</a:t>
            </a:r>
          </a:p>
        </p:txBody>
      </p:sp>
      <p:pic>
        <p:nvPicPr>
          <p:cNvPr id="178" name="Picture 8" descr="Song Writing Clipart">
            <a:extLst>
              <a:ext uri="{FF2B5EF4-FFF2-40B4-BE49-F238E27FC236}">
                <a16:creationId xmlns:a16="http://schemas.microsoft.com/office/drawing/2014/main" id="{FA297CDD-82DD-4CC0-8F2A-9A0F7645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12" y="11488961"/>
            <a:ext cx="1037052" cy="8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07329" y="13771842"/>
            <a:ext cx="1401344" cy="1049655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24125" y="4170389"/>
            <a:ext cx="1416252" cy="942451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610593" y="607911"/>
            <a:ext cx="2653962" cy="1861735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2124" y="2151103"/>
            <a:ext cx="1837969" cy="1029263"/>
          </a:xfrm>
          <a:prstGeom prst="rect">
            <a:avLst/>
          </a:prstGeom>
        </p:spPr>
      </p:pic>
      <p:pic>
        <p:nvPicPr>
          <p:cNvPr id="1030" name="Picture 102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27250" y="131917"/>
            <a:ext cx="4166613" cy="17077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023633-7806-EF4D-C1D5-209FB9668B8E}"/>
              </a:ext>
            </a:extLst>
          </p:cNvPr>
          <p:cNvSpPr/>
          <p:nvPr/>
        </p:nvSpPr>
        <p:spPr>
          <a:xfrm>
            <a:off x="1667427" y="13271384"/>
            <a:ext cx="1551383" cy="982646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Score reading techniques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5760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c74df8-1e46-45b4-bd67-b5e67cb8cfb2">
      <Terms xmlns="http://schemas.microsoft.com/office/infopath/2007/PartnerControls"/>
    </lcf76f155ced4ddcb4097134ff3c332f>
    <TaxCatchAll xmlns="912e7bfb-0f1d-4096-82cb-c34f89414f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E7ED6C182ED408A69B174A1B81E82" ma:contentTypeVersion="18" ma:contentTypeDescription="Create a new document." ma:contentTypeScope="" ma:versionID="128cbba7d7b969790eed124b066b4716">
  <xsd:schema xmlns:xsd="http://www.w3.org/2001/XMLSchema" xmlns:xs="http://www.w3.org/2001/XMLSchema" xmlns:p="http://schemas.microsoft.com/office/2006/metadata/properties" xmlns:ns2="91c74df8-1e46-45b4-bd67-b5e67cb8cfb2" xmlns:ns3="912e7bfb-0f1d-4096-82cb-c34f89414f40" targetNamespace="http://schemas.microsoft.com/office/2006/metadata/properties" ma:root="true" ma:fieldsID="444bed5e30ae8852ea223d6d792cf481" ns2:_="" ns3:_="">
    <xsd:import namespace="91c74df8-1e46-45b4-bd67-b5e67cb8cfb2"/>
    <xsd:import namespace="912e7bfb-0f1d-4096-82cb-c34f89414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74df8-1e46-45b4-bd67-b5e67cb8c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ea0db1e-6074-4392-8ead-a15cfd046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e7bfb-0f1d-4096-82cb-c34f89414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63ae3a-8fb2-4425-9368-146fce48696f}" ma:internalName="TaxCatchAll" ma:showField="CatchAllData" ma:web="912e7bfb-0f1d-4096-82cb-c34f89414f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8EFBC9-16F6-41A2-B9AE-948A21E8F77A}">
  <ds:schemaRefs>
    <ds:schemaRef ds:uri="http://schemas.openxmlformats.org/package/2006/metadata/core-properties"/>
    <ds:schemaRef ds:uri="http://www.w3.org/XML/1998/namespace"/>
    <ds:schemaRef ds:uri="21458cc1-746b-4a3c-a4e4-c4d7a3c276f2"/>
    <ds:schemaRef ds:uri="http://schemas.microsoft.com/office/2006/documentManagement/types"/>
    <ds:schemaRef ds:uri="http://schemas.microsoft.com/office/2006/metadata/properties"/>
    <ds:schemaRef ds:uri="http://purl.org/dc/elements/1.1/"/>
    <ds:schemaRef ds:uri="2017ed24-32ce-461c-bd08-676f15a9d2bd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8AD8D8-550A-4A2D-B536-ECDE5B2219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2EA05B-F714-4AE0-9E4A-0FAC2C64805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263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Copping</dc:creator>
  <cp:lastModifiedBy>Mrs McKenna</cp:lastModifiedBy>
  <cp:revision>37</cp:revision>
  <dcterms:created xsi:type="dcterms:W3CDTF">2020-05-11T12:06:03Z</dcterms:created>
  <dcterms:modified xsi:type="dcterms:W3CDTF">2024-09-05T13:16:34Z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0x01010095298BF7159C0A40A6FE7FC548C5976F</vt:lpwstr>
  </property>
  <property fmtid="{D5CDD505-2E9C-101B-9397-08002B2CF9AE}" pid="3" name="Order">
    <vt:r8>1205200</vt:r8>
  </property>
  <property fmtid="{D5CDD505-2E9C-101B-9397-08002B2CF9AE}" pid="4" name="MediaServiceImageTags">
    <vt:lpwstr/>
  </property>
</Properties>
</file>