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720263" cy="17640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180C0-8B64-C84B-50BE-C0804B44C082}" v="2" dt="2021-01-21T08:52:08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838" y="-3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8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0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07FE-594C-44DF-BEC7-6A889CFF4A5A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4B12-2133-40E6-803D-738F8620B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6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9" Type="http://schemas.microsoft.com/office/2007/relationships/hdphoto" Target="../media/hdphoto8.wdp"/><Relationship Id="rId21" Type="http://schemas.openxmlformats.org/officeDocument/2006/relationships/image" Target="../media/image14.png"/><Relationship Id="rId34" Type="http://schemas.openxmlformats.org/officeDocument/2006/relationships/image" Target="../media/image26.jpeg"/><Relationship Id="rId42" Type="http://schemas.openxmlformats.org/officeDocument/2006/relationships/image" Target="../media/image33.png"/><Relationship Id="rId47" Type="http://schemas.openxmlformats.org/officeDocument/2006/relationships/hyperlink" Target="https://www.flickr.com/photos/exitfestival/13965049272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1.jpeg"/><Relationship Id="rId45" Type="http://schemas.openxmlformats.org/officeDocument/2006/relationships/hyperlink" Target="https://pixabay.com/fr/la-musique-clef-arri%C3%A8re-plan-236690/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image" Target="../media/image6.jpeg"/><Relationship Id="rId19" Type="http://schemas.microsoft.com/office/2007/relationships/hdphoto" Target="../media/hdphoto6.wdp"/><Relationship Id="rId31" Type="http://schemas.openxmlformats.org/officeDocument/2006/relationships/image" Target="../media/image23.png"/><Relationship Id="rId44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microsoft.com/office/2007/relationships/hdphoto" Target="../media/hdphoto7.wdp"/><Relationship Id="rId27" Type="http://schemas.openxmlformats.org/officeDocument/2006/relationships/image" Target="../media/image19.png"/><Relationship Id="rId30" Type="http://schemas.openxmlformats.org/officeDocument/2006/relationships/image" Target="../media/image22.jpeg"/><Relationship Id="rId35" Type="http://schemas.openxmlformats.org/officeDocument/2006/relationships/image" Target="../media/image27.png"/><Relationship Id="rId43" Type="http://schemas.openxmlformats.org/officeDocument/2006/relationships/hyperlink" Target="https://commons.wikimedia.org/wiki/File:Repeatsign.svg" TargetMode="External"/><Relationship Id="rId8" Type="http://schemas.openxmlformats.org/officeDocument/2006/relationships/image" Target="../media/image5.png"/><Relationship Id="rId3" Type="http://schemas.openxmlformats.org/officeDocument/2006/relationships/image" Target="../media/image2.gif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33" Type="http://schemas.openxmlformats.org/officeDocument/2006/relationships/image" Target="../media/image25.jpeg"/><Relationship Id="rId38" Type="http://schemas.openxmlformats.org/officeDocument/2006/relationships/image" Target="../media/image30.png"/><Relationship Id="rId46" Type="http://schemas.openxmlformats.org/officeDocument/2006/relationships/image" Target="../media/image35.jpg"/><Relationship Id="rId20" Type="http://schemas.openxmlformats.org/officeDocument/2006/relationships/image" Target="../media/image13.png"/><Relationship Id="rId4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0A137955-A662-4852-B7FF-8C094146FC8D}"/>
              </a:ext>
            </a:extLst>
          </p:cNvPr>
          <p:cNvSpPr/>
          <p:nvPr/>
        </p:nvSpPr>
        <p:spPr>
          <a:xfrm rot="16200000">
            <a:off x="816306" y="13272921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119A-E78D-4A80-B488-69FFB37CAC71}"/>
              </a:ext>
            </a:extLst>
          </p:cNvPr>
          <p:cNvSpPr/>
          <p:nvPr/>
        </p:nvSpPr>
        <p:spPr>
          <a:xfrm>
            <a:off x="2111029" y="15161733"/>
            <a:ext cx="6229535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7BFE3937-A8DB-4BBA-8331-DBD58B5E78AB}"/>
              </a:ext>
            </a:extLst>
          </p:cNvPr>
          <p:cNvSpPr/>
          <p:nvPr/>
        </p:nvSpPr>
        <p:spPr>
          <a:xfrm rot="5400000" flipH="1">
            <a:off x="6312557" y="10762941"/>
            <a:ext cx="3404310" cy="227194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C4B3A-035B-4EE1-94D9-370B6C072C8A}"/>
              </a:ext>
            </a:extLst>
          </p:cNvPr>
          <p:cNvSpPr/>
          <p:nvPr/>
        </p:nvSpPr>
        <p:spPr>
          <a:xfrm>
            <a:off x="2222237" y="12978346"/>
            <a:ext cx="5841999" cy="6218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1DA9D5-DF3C-4096-83FE-0F2AAF04994E}"/>
              </a:ext>
            </a:extLst>
          </p:cNvPr>
          <p:cNvSpPr/>
          <p:nvPr/>
        </p:nvSpPr>
        <p:spPr>
          <a:xfrm>
            <a:off x="2223291" y="10074267"/>
            <a:ext cx="5841604" cy="627117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2840EEB6-139C-47C4-B9E3-31051D5835F0}"/>
              </a:ext>
            </a:extLst>
          </p:cNvPr>
          <p:cNvSpPr/>
          <p:nvPr/>
        </p:nvSpPr>
        <p:spPr>
          <a:xfrm rot="16200000">
            <a:off x="594831" y="8134509"/>
            <a:ext cx="3220219" cy="2166166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E2378938-7222-4E17-BB89-F0E0E6AAC88F}"/>
              </a:ext>
            </a:extLst>
          </p:cNvPr>
          <p:cNvSpPr/>
          <p:nvPr/>
        </p:nvSpPr>
        <p:spPr>
          <a:xfrm rot="5400000" flipH="1">
            <a:off x="6432950" y="5698221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40">
            <a:extLst>
              <a:ext uri="{FF2B5EF4-FFF2-40B4-BE49-F238E27FC236}">
                <a16:creationId xmlns:a16="http://schemas.microsoft.com/office/drawing/2014/main" id="{C46DC4D1-E076-4BDF-986A-FA9A347CD35C}"/>
              </a:ext>
            </a:extLst>
          </p:cNvPr>
          <p:cNvSpPr/>
          <p:nvPr/>
        </p:nvSpPr>
        <p:spPr>
          <a:xfrm>
            <a:off x="1618006" y="7687727"/>
            <a:ext cx="5909338" cy="629029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8C18F1-B4E5-47D2-9784-9ADAD27A50A9}"/>
              </a:ext>
            </a:extLst>
          </p:cNvPr>
          <p:cNvSpPr/>
          <p:nvPr/>
        </p:nvSpPr>
        <p:spPr>
          <a:xfrm>
            <a:off x="2074357" y="5369682"/>
            <a:ext cx="5827821" cy="64295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B316AE5A-C024-4BE7-AFAE-1141A902CA85}"/>
              </a:ext>
            </a:extLst>
          </p:cNvPr>
          <p:cNvSpPr/>
          <p:nvPr/>
        </p:nvSpPr>
        <p:spPr>
          <a:xfrm rot="16200000">
            <a:off x="763043" y="3307781"/>
            <a:ext cx="2922143" cy="2478469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1BD46-F04A-42DF-A2EC-360699F0693E}"/>
              </a:ext>
            </a:extLst>
          </p:cNvPr>
          <p:cNvSpPr/>
          <p:nvPr/>
        </p:nvSpPr>
        <p:spPr>
          <a:xfrm>
            <a:off x="2098851" y="3179195"/>
            <a:ext cx="5827819" cy="63377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47">
            <a:extLst>
              <a:ext uri="{FF2B5EF4-FFF2-40B4-BE49-F238E27FC236}">
                <a16:creationId xmlns:a16="http://schemas.microsoft.com/office/drawing/2014/main" id="{1AFD84C0-F02F-43A6-8F5B-4FD305FD4338}"/>
              </a:ext>
            </a:extLst>
          </p:cNvPr>
          <p:cNvSpPr/>
          <p:nvPr/>
        </p:nvSpPr>
        <p:spPr>
          <a:xfrm rot="5400000">
            <a:off x="7923644" y="3148089"/>
            <a:ext cx="731521" cy="642998"/>
          </a:xfrm>
          <a:prstGeom prst="triangle">
            <a:avLst>
              <a:gd name="adj" fmla="val 53731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F6AFB6-5A5C-4563-91AA-2CA58C9E2FDC}"/>
              </a:ext>
            </a:extLst>
          </p:cNvPr>
          <p:cNvSpPr/>
          <p:nvPr/>
        </p:nvSpPr>
        <p:spPr>
          <a:xfrm>
            <a:off x="7049576" y="14810633"/>
            <a:ext cx="1214980" cy="121461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4E8431-EA2E-4E2E-B847-E21990A115CB}"/>
              </a:ext>
            </a:extLst>
          </p:cNvPr>
          <p:cNvSpPr/>
          <p:nvPr/>
        </p:nvSpPr>
        <p:spPr>
          <a:xfrm>
            <a:off x="7235937" y="15011419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25FCA-D4A3-465C-8F01-AD6F64ABA67D}"/>
              </a:ext>
            </a:extLst>
          </p:cNvPr>
          <p:cNvSpPr txBox="1"/>
          <p:nvPr/>
        </p:nvSpPr>
        <p:spPr>
          <a:xfrm>
            <a:off x="7225147" y="15022267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F53507-602B-49C6-8056-BF7E758E214C}"/>
              </a:ext>
            </a:extLst>
          </p:cNvPr>
          <p:cNvCxnSpPr>
            <a:cxnSpLocks/>
          </p:cNvCxnSpPr>
          <p:nvPr/>
        </p:nvCxnSpPr>
        <p:spPr>
          <a:xfrm flipV="1">
            <a:off x="4005648" y="15582545"/>
            <a:ext cx="330099" cy="54170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64F6AD4-2ECC-4E55-9CDF-E8CACBCB859F}"/>
              </a:ext>
            </a:extLst>
          </p:cNvPr>
          <p:cNvSpPr/>
          <p:nvPr/>
        </p:nvSpPr>
        <p:spPr>
          <a:xfrm>
            <a:off x="5327357" y="16025244"/>
            <a:ext cx="1551383" cy="98264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Programme Music</a:t>
            </a:r>
          </a:p>
          <a:p>
            <a:pPr algn="ctr"/>
            <a:r>
              <a:rPr lang="en-GB" sz="1100" b="1" dirty="0"/>
              <a:t>Exploring the </a:t>
            </a:r>
            <a:r>
              <a:rPr lang="en-GB" sz="1100" b="1"/>
              <a:t>Elements and </a:t>
            </a:r>
            <a:r>
              <a:rPr lang="en-GB" sz="1100" b="1" dirty="0"/>
              <a:t>d</a:t>
            </a:r>
            <a:r>
              <a:rPr lang="en-GB" sz="1100" b="1"/>
              <a:t>eveloping </a:t>
            </a:r>
            <a:r>
              <a:rPr lang="en-GB" sz="1100" b="1" dirty="0"/>
              <a:t>performance skills on the Keyboard.</a:t>
            </a:r>
            <a:endParaRPr lang="en-GB" sz="11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794A64-4C45-4595-91E1-E521669255C4}"/>
              </a:ext>
            </a:extLst>
          </p:cNvPr>
          <p:cNvSpPr/>
          <p:nvPr/>
        </p:nvSpPr>
        <p:spPr>
          <a:xfrm>
            <a:off x="4523493" y="12681961"/>
            <a:ext cx="1214980" cy="1214611"/>
          </a:xfrm>
          <a:prstGeom prst="ellipse">
            <a:avLst/>
          </a:prstGeom>
          <a:solidFill>
            <a:srgbClr val="F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C1424A-6434-486B-A1EF-E510A135FFCC}"/>
              </a:ext>
            </a:extLst>
          </p:cNvPr>
          <p:cNvSpPr/>
          <p:nvPr/>
        </p:nvSpPr>
        <p:spPr>
          <a:xfrm>
            <a:off x="4709854" y="12882747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9E901E-21B0-46DE-93D7-F1A9CC9AA580}"/>
              </a:ext>
            </a:extLst>
          </p:cNvPr>
          <p:cNvSpPr txBox="1"/>
          <p:nvPr/>
        </p:nvSpPr>
        <p:spPr>
          <a:xfrm>
            <a:off x="4699064" y="12893595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28825A-3353-4B7A-8F7D-BE14094E5F0F}"/>
              </a:ext>
            </a:extLst>
          </p:cNvPr>
          <p:cNvSpPr/>
          <p:nvPr/>
        </p:nvSpPr>
        <p:spPr>
          <a:xfrm>
            <a:off x="2167258" y="9884656"/>
            <a:ext cx="1214980" cy="1214611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DF39FF-513B-4310-BE51-4B6D649C05E5}"/>
              </a:ext>
            </a:extLst>
          </p:cNvPr>
          <p:cNvSpPr/>
          <p:nvPr/>
        </p:nvSpPr>
        <p:spPr>
          <a:xfrm>
            <a:off x="2353619" y="10085442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F0CB8-45DA-4D28-BCF8-495BA175CEAD}"/>
              </a:ext>
            </a:extLst>
          </p:cNvPr>
          <p:cNvSpPr txBox="1"/>
          <p:nvPr/>
        </p:nvSpPr>
        <p:spPr>
          <a:xfrm>
            <a:off x="2342829" y="10096290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en-US" sz="4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95C9D6-532B-4761-A058-DD6F0D28BB30}"/>
              </a:ext>
            </a:extLst>
          </p:cNvPr>
          <p:cNvSpPr/>
          <p:nvPr/>
        </p:nvSpPr>
        <p:spPr>
          <a:xfrm>
            <a:off x="6799732" y="7312862"/>
            <a:ext cx="1214980" cy="1214611"/>
          </a:xfrm>
          <a:prstGeom prst="ellipse">
            <a:avLst/>
          </a:prstGeom>
          <a:solidFill>
            <a:srgbClr val="56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EBA0D6-9505-40AC-BE61-FE210894A0F6}"/>
              </a:ext>
            </a:extLst>
          </p:cNvPr>
          <p:cNvSpPr/>
          <p:nvPr/>
        </p:nvSpPr>
        <p:spPr>
          <a:xfrm>
            <a:off x="6986093" y="7513648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29F47A-C9A9-4C8F-94F5-12C278DA077C}"/>
              </a:ext>
            </a:extLst>
          </p:cNvPr>
          <p:cNvSpPr txBox="1"/>
          <p:nvPr/>
        </p:nvSpPr>
        <p:spPr>
          <a:xfrm>
            <a:off x="6975303" y="7524496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4D1BDE-B15D-48A9-B431-FB8E21924E2E}"/>
              </a:ext>
            </a:extLst>
          </p:cNvPr>
          <p:cNvSpPr/>
          <p:nvPr/>
        </p:nvSpPr>
        <p:spPr>
          <a:xfrm>
            <a:off x="1979714" y="5063932"/>
            <a:ext cx="1214980" cy="1214611"/>
          </a:xfrm>
          <a:prstGeom prst="ellipse">
            <a:avLst/>
          </a:prstGeom>
          <a:solidFill>
            <a:srgbClr val="00B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8983D3-85D7-4269-AAAD-1135972056A2}"/>
              </a:ext>
            </a:extLst>
          </p:cNvPr>
          <p:cNvSpPr/>
          <p:nvPr/>
        </p:nvSpPr>
        <p:spPr>
          <a:xfrm>
            <a:off x="2166075" y="5264718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B1AB6E-8C97-4940-B71C-1542288E9333}"/>
              </a:ext>
            </a:extLst>
          </p:cNvPr>
          <p:cNvSpPr txBox="1"/>
          <p:nvPr/>
        </p:nvSpPr>
        <p:spPr>
          <a:xfrm>
            <a:off x="2155285" y="5275566"/>
            <a:ext cx="841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FFDEA-0762-44F8-B81C-B7D28D550640}"/>
              </a:ext>
            </a:extLst>
          </p:cNvPr>
          <p:cNvSpPr/>
          <p:nvPr/>
        </p:nvSpPr>
        <p:spPr>
          <a:xfrm>
            <a:off x="7041147" y="3092379"/>
            <a:ext cx="841075" cy="82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BB16C1-9865-479A-B569-9C54CD873BF7}"/>
              </a:ext>
            </a:extLst>
          </p:cNvPr>
          <p:cNvSpPr/>
          <p:nvPr/>
        </p:nvSpPr>
        <p:spPr>
          <a:xfrm rot="5400000">
            <a:off x="8323979" y="3342704"/>
            <a:ext cx="1341120" cy="321769"/>
          </a:xfrm>
          <a:prstGeom prst="rect">
            <a:avLst/>
          </a:prstGeom>
          <a:solidFill>
            <a:srgbClr val="FE07FE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Sixth Form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7995E7-D113-4C45-B000-62D8D560C8B4}"/>
              </a:ext>
            </a:extLst>
          </p:cNvPr>
          <p:cNvSpPr/>
          <p:nvPr/>
        </p:nvSpPr>
        <p:spPr>
          <a:xfrm>
            <a:off x="8450917" y="15146656"/>
            <a:ext cx="1160856" cy="611147"/>
          </a:xfrm>
          <a:prstGeom prst="rect">
            <a:avLst/>
          </a:prstGeom>
          <a:gradFill flip="none" rotWithShape="1">
            <a:gsLst>
              <a:gs pos="0">
                <a:srgbClr val="FF00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C0598E-712A-425B-833E-3777A838D019}"/>
              </a:ext>
            </a:extLst>
          </p:cNvPr>
          <p:cNvCxnSpPr>
            <a:cxnSpLocks/>
          </p:cNvCxnSpPr>
          <p:nvPr/>
        </p:nvCxnSpPr>
        <p:spPr>
          <a:xfrm flipV="1">
            <a:off x="5997918" y="15491161"/>
            <a:ext cx="0" cy="54170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4E0D-35AD-4D68-B22F-55D25912498F}"/>
              </a:ext>
            </a:extLst>
          </p:cNvPr>
          <p:cNvCxnSpPr>
            <a:cxnSpLocks/>
          </p:cNvCxnSpPr>
          <p:nvPr/>
        </p:nvCxnSpPr>
        <p:spPr>
          <a:xfrm flipV="1">
            <a:off x="1850206" y="15586665"/>
            <a:ext cx="511653" cy="37243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4AF1BE2-506B-4CB7-B6A8-B5580721E2A9}"/>
              </a:ext>
            </a:extLst>
          </p:cNvPr>
          <p:cNvCxnSpPr>
            <a:cxnSpLocks/>
          </p:cNvCxnSpPr>
          <p:nvPr/>
        </p:nvCxnSpPr>
        <p:spPr>
          <a:xfrm>
            <a:off x="885459" y="14361740"/>
            <a:ext cx="622264" cy="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7C163FD-A771-4451-A9DC-7630869D8F99}"/>
              </a:ext>
            </a:extLst>
          </p:cNvPr>
          <p:cNvCxnSpPr>
            <a:cxnSpLocks/>
          </p:cNvCxnSpPr>
          <p:nvPr/>
        </p:nvCxnSpPr>
        <p:spPr>
          <a:xfrm>
            <a:off x="1687192" y="12775033"/>
            <a:ext cx="666427" cy="41456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1CB999-7728-4C71-BE1E-AF19D9E3A605}"/>
              </a:ext>
            </a:extLst>
          </p:cNvPr>
          <p:cNvCxnSpPr>
            <a:cxnSpLocks/>
          </p:cNvCxnSpPr>
          <p:nvPr/>
        </p:nvCxnSpPr>
        <p:spPr>
          <a:xfrm flipH="1" flipV="1">
            <a:off x="3632806" y="13296488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195103-DB9D-4ADD-8E33-1959E4FA2735}"/>
              </a:ext>
            </a:extLst>
          </p:cNvPr>
          <p:cNvCxnSpPr>
            <a:cxnSpLocks/>
          </p:cNvCxnSpPr>
          <p:nvPr/>
        </p:nvCxnSpPr>
        <p:spPr>
          <a:xfrm flipV="1">
            <a:off x="6265795" y="10477719"/>
            <a:ext cx="1660036" cy="218266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553256-CE90-494A-A4CD-C2C5875F9C3A}"/>
              </a:ext>
            </a:extLst>
          </p:cNvPr>
          <p:cNvCxnSpPr>
            <a:cxnSpLocks/>
          </p:cNvCxnSpPr>
          <p:nvPr/>
        </p:nvCxnSpPr>
        <p:spPr>
          <a:xfrm flipH="1" flipV="1">
            <a:off x="6215036" y="13452592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F9692A-248C-4EC7-A1E1-E8D00E754D18}"/>
              </a:ext>
            </a:extLst>
          </p:cNvPr>
          <p:cNvCxnSpPr>
            <a:cxnSpLocks/>
          </p:cNvCxnSpPr>
          <p:nvPr/>
        </p:nvCxnSpPr>
        <p:spPr>
          <a:xfrm flipH="1" flipV="1">
            <a:off x="8215203" y="13161560"/>
            <a:ext cx="300852" cy="462922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4CBE86-D470-4564-8F45-24551C0E5E6F}"/>
              </a:ext>
            </a:extLst>
          </p:cNvPr>
          <p:cNvCxnSpPr>
            <a:cxnSpLocks/>
          </p:cNvCxnSpPr>
          <p:nvPr/>
        </p:nvCxnSpPr>
        <p:spPr>
          <a:xfrm flipV="1">
            <a:off x="8160442" y="11065330"/>
            <a:ext cx="523823" cy="33607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5E17427-58E3-4233-9B53-AA78DA4FDF53}"/>
              </a:ext>
            </a:extLst>
          </p:cNvPr>
          <p:cNvCxnSpPr>
            <a:cxnSpLocks/>
          </p:cNvCxnSpPr>
          <p:nvPr/>
        </p:nvCxnSpPr>
        <p:spPr>
          <a:xfrm flipH="1" flipV="1">
            <a:off x="6884198" y="10495865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513ADA-A89B-4F42-B69C-7740D8438784}"/>
              </a:ext>
            </a:extLst>
          </p:cNvPr>
          <p:cNvCxnSpPr>
            <a:cxnSpLocks/>
          </p:cNvCxnSpPr>
          <p:nvPr/>
        </p:nvCxnSpPr>
        <p:spPr>
          <a:xfrm flipH="1" flipV="1">
            <a:off x="4666732" y="10514368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BC9B68-2DA7-48ED-804B-71ED38275329}"/>
              </a:ext>
            </a:extLst>
          </p:cNvPr>
          <p:cNvCxnSpPr>
            <a:cxnSpLocks/>
          </p:cNvCxnSpPr>
          <p:nvPr/>
        </p:nvCxnSpPr>
        <p:spPr>
          <a:xfrm flipV="1">
            <a:off x="1355318" y="10386961"/>
            <a:ext cx="390458" cy="436912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91A59C-559F-4BD3-A604-C743AB1B62EB}"/>
              </a:ext>
            </a:extLst>
          </p:cNvPr>
          <p:cNvCxnSpPr>
            <a:cxnSpLocks/>
          </p:cNvCxnSpPr>
          <p:nvPr/>
        </p:nvCxnSpPr>
        <p:spPr>
          <a:xfrm flipH="1">
            <a:off x="1550547" y="9686723"/>
            <a:ext cx="872325" cy="197933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58D0D6-4B43-4B34-B056-EBC051E26B35}"/>
              </a:ext>
            </a:extLst>
          </p:cNvPr>
          <p:cNvCxnSpPr>
            <a:cxnSpLocks/>
          </p:cNvCxnSpPr>
          <p:nvPr/>
        </p:nvCxnSpPr>
        <p:spPr>
          <a:xfrm flipH="1" flipV="1">
            <a:off x="2036857" y="8155583"/>
            <a:ext cx="235323" cy="235365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6C8E6E-3C62-4B09-9852-F5D188D03F71}"/>
              </a:ext>
            </a:extLst>
          </p:cNvPr>
          <p:cNvCxnSpPr>
            <a:cxnSpLocks/>
          </p:cNvCxnSpPr>
          <p:nvPr/>
        </p:nvCxnSpPr>
        <p:spPr>
          <a:xfrm flipH="1">
            <a:off x="4614117" y="7769815"/>
            <a:ext cx="352452" cy="411361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A3E8AB-4C58-411D-969F-5DADF4D7BC55}"/>
              </a:ext>
            </a:extLst>
          </p:cNvPr>
          <p:cNvCxnSpPr>
            <a:cxnSpLocks/>
          </p:cNvCxnSpPr>
          <p:nvPr/>
        </p:nvCxnSpPr>
        <p:spPr>
          <a:xfrm flipH="1" flipV="1">
            <a:off x="8595679" y="7434926"/>
            <a:ext cx="162368" cy="82417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F7CCE8-D0C4-4621-B318-42C5008F8C1D}"/>
              </a:ext>
            </a:extLst>
          </p:cNvPr>
          <p:cNvCxnSpPr>
            <a:cxnSpLocks/>
          </p:cNvCxnSpPr>
          <p:nvPr/>
        </p:nvCxnSpPr>
        <p:spPr>
          <a:xfrm>
            <a:off x="7769409" y="6649550"/>
            <a:ext cx="596220" cy="73778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B08905-0037-466D-88F2-63B9857E1B78}"/>
              </a:ext>
            </a:extLst>
          </p:cNvPr>
          <p:cNvCxnSpPr>
            <a:cxnSpLocks/>
          </p:cNvCxnSpPr>
          <p:nvPr/>
        </p:nvCxnSpPr>
        <p:spPr>
          <a:xfrm flipH="1" flipV="1">
            <a:off x="4486183" y="5715119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96C9D3B-0CDE-4142-A653-274A64153DED}"/>
              </a:ext>
            </a:extLst>
          </p:cNvPr>
          <p:cNvCxnSpPr>
            <a:cxnSpLocks/>
          </p:cNvCxnSpPr>
          <p:nvPr/>
        </p:nvCxnSpPr>
        <p:spPr>
          <a:xfrm flipV="1">
            <a:off x="1107009" y="5394126"/>
            <a:ext cx="369893" cy="444636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A6C80DA-9845-4140-8785-640D4E641C8B}"/>
              </a:ext>
            </a:extLst>
          </p:cNvPr>
          <p:cNvCxnSpPr>
            <a:cxnSpLocks/>
          </p:cNvCxnSpPr>
          <p:nvPr/>
        </p:nvCxnSpPr>
        <p:spPr>
          <a:xfrm flipH="1" flipV="1">
            <a:off x="2085726" y="3529133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8B7DC8A-746B-4C28-943D-697C6193F6A9}"/>
              </a:ext>
            </a:extLst>
          </p:cNvPr>
          <p:cNvCxnSpPr>
            <a:cxnSpLocks/>
          </p:cNvCxnSpPr>
          <p:nvPr/>
        </p:nvCxnSpPr>
        <p:spPr>
          <a:xfrm flipH="1" flipV="1">
            <a:off x="4661337" y="3566719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1F38F-8837-45E9-9013-AA5EC261736B}"/>
              </a:ext>
            </a:extLst>
          </p:cNvPr>
          <p:cNvSpPr/>
          <p:nvPr/>
        </p:nvSpPr>
        <p:spPr>
          <a:xfrm>
            <a:off x="3170714" y="16025243"/>
            <a:ext cx="1633033" cy="995395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Programme Music</a:t>
            </a:r>
          </a:p>
          <a:p>
            <a:pPr algn="ctr"/>
            <a:r>
              <a:rPr lang="en-GB" sz="1100" dirty="0"/>
              <a:t>Developing composition skills using the musical elements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3D59A0-A7DA-47F1-BD3B-B83C75D107E2}"/>
              </a:ext>
            </a:extLst>
          </p:cNvPr>
          <p:cNvSpPr/>
          <p:nvPr/>
        </p:nvSpPr>
        <p:spPr>
          <a:xfrm>
            <a:off x="342357" y="15838603"/>
            <a:ext cx="1690155" cy="1038226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/>
          </a:p>
          <a:p>
            <a:pPr algn="ctr"/>
            <a:r>
              <a:rPr lang="en-GB" sz="1400" b="1" dirty="0"/>
              <a:t>Blues Music</a:t>
            </a:r>
          </a:p>
          <a:p>
            <a:pPr algn="ctr"/>
            <a:r>
              <a:rPr lang="en-GB" sz="1050" b="1" dirty="0"/>
              <a:t>12 Bar Blues performance and improvisation skills on the keyboard</a:t>
            </a:r>
            <a:endParaRPr lang="en-GB" sz="1050" dirty="0"/>
          </a:p>
          <a:p>
            <a:r>
              <a:rPr lang="en-GB" sz="1050" dirty="0"/>
              <a:t> </a:t>
            </a:r>
          </a:p>
          <a:p>
            <a:pPr algn="ctr"/>
            <a:endParaRPr lang="en-GB" sz="14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6FD268D-8D07-4D6F-BB81-E0CAA561D453}"/>
              </a:ext>
            </a:extLst>
          </p:cNvPr>
          <p:cNvSpPr/>
          <p:nvPr/>
        </p:nvSpPr>
        <p:spPr>
          <a:xfrm>
            <a:off x="40604" y="14116688"/>
            <a:ext cx="1066406" cy="1374473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Blues Music</a:t>
            </a:r>
          </a:p>
          <a:p>
            <a:pPr algn="ctr"/>
            <a:r>
              <a:rPr lang="en-GB" sz="1100" dirty="0"/>
              <a:t>Developing composition skills using the 12 bar blues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421428-1CB6-432A-98D0-BC06A1FE117F}"/>
              </a:ext>
            </a:extLst>
          </p:cNvPr>
          <p:cNvSpPr/>
          <p:nvPr/>
        </p:nvSpPr>
        <p:spPr>
          <a:xfrm>
            <a:off x="586429" y="11971844"/>
            <a:ext cx="2165882" cy="901505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Repeating Patterns</a:t>
            </a:r>
          </a:p>
          <a:p>
            <a:pPr algn="ctr"/>
            <a:r>
              <a:rPr lang="en-GB" sz="1100" b="1" dirty="0"/>
              <a:t>Exploring  repeating patterns with a  keyboard performance of Stand By Me</a:t>
            </a:r>
            <a:endParaRPr lang="en-GB" sz="11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4A5E79-02FA-41EB-9664-F3C14BB50919}"/>
              </a:ext>
            </a:extLst>
          </p:cNvPr>
          <p:cNvSpPr/>
          <p:nvPr/>
        </p:nvSpPr>
        <p:spPr>
          <a:xfrm>
            <a:off x="2644879" y="13801863"/>
            <a:ext cx="1779037" cy="999428"/>
          </a:xfrm>
          <a:prstGeom prst="rect">
            <a:avLst/>
          </a:prstGeom>
          <a:solidFill>
            <a:srgbClr val="FF0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Repeating Patterns</a:t>
            </a:r>
          </a:p>
          <a:p>
            <a:pPr algn="ctr"/>
            <a:r>
              <a:rPr lang="en-GB" sz="1100" b="1" dirty="0"/>
              <a:t>Exploring repeating patterns through a composition based on Pachelbel`s Canon</a:t>
            </a:r>
          </a:p>
          <a:p>
            <a:pPr algn="ctr"/>
            <a:endParaRPr lang="en-GB" sz="11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9BF8F8-7203-4253-B391-FCBD697D32B4}"/>
              </a:ext>
            </a:extLst>
          </p:cNvPr>
          <p:cNvSpPr/>
          <p:nvPr/>
        </p:nvSpPr>
        <p:spPr>
          <a:xfrm>
            <a:off x="5504821" y="11768780"/>
            <a:ext cx="1760037" cy="1149224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</a:rPr>
              <a:t>Rock n Roll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</a:rPr>
              <a:t>Developing performance skills through a performance of Hound Dog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52FE44-35FE-4F25-9A30-405C7CB0DCBA}"/>
              </a:ext>
            </a:extLst>
          </p:cNvPr>
          <p:cNvSpPr/>
          <p:nvPr/>
        </p:nvSpPr>
        <p:spPr>
          <a:xfrm>
            <a:off x="5745060" y="13827314"/>
            <a:ext cx="2450846" cy="796678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Video Game Music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an understanding of ‘Musical Themes’ in Video Game Music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AED632-47A5-4CF4-A7C5-587ED78A748E}"/>
              </a:ext>
            </a:extLst>
          </p:cNvPr>
          <p:cNvSpPr/>
          <p:nvPr/>
        </p:nvSpPr>
        <p:spPr>
          <a:xfrm>
            <a:off x="8481939" y="13250297"/>
            <a:ext cx="1165914" cy="1355568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Video Game Music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composition skills through Character Theme composition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18F2C5-ABB3-4672-95B4-A121B9AB8176}"/>
              </a:ext>
            </a:extLst>
          </p:cNvPr>
          <p:cNvSpPr/>
          <p:nvPr/>
        </p:nvSpPr>
        <p:spPr>
          <a:xfrm>
            <a:off x="7383531" y="11207113"/>
            <a:ext cx="1212148" cy="1552767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Rock n Roll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composition skills by composing a piece using the harmonic and melodic features of Rock n Roll genre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820A863-F1A6-44FE-BEA8-ACE379AA8F3A}"/>
              </a:ext>
            </a:extLst>
          </p:cNvPr>
          <p:cNvSpPr/>
          <p:nvPr/>
        </p:nvSpPr>
        <p:spPr>
          <a:xfrm>
            <a:off x="5065154" y="10781673"/>
            <a:ext cx="1997753" cy="827002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ysClr val="windowText" lastClr="000000"/>
                </a:solidFill>
              </a:rPr>
              <a:t>Structure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understanding of musical structure within a performance of Fur Elise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CEFFC8-6AFA-44DE-A89E-2DD8BC871E6C}"/>
              </a:ext>
            </a:extLst>
          </p:cNvPr>
          <p:cNvSpPr/>
          <p:nvPr/>
        </p:nvSpPr>
        <p:spPr>
          <a:xfrm>
            <a:off x="3140096" y="10886367"/>
            <a:ext cx="1539471" cy="1020714"/>
          </a:xfrm>
          <a:prstGeom prst="rect">
            <a:avLst/>
          </a:prstGeom>
          <a:solidFill>
            <a:srgbClr val="FFC0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ysClr val="windowText" lastClr="000000"/>
                </a:solidFill>
              </a:rPr>
              <a:t>Structure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Theme and Variations composition using Alan Walker`s Faded melody as a theme</a:t>
            </a:r>
          </a:p>
          <a:p>
            <a:pPr algn="ctr"/>
            <a:endParaRPr lang="en-GB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25F0105-0960-44B6-8F54-04F14E380FE0}"/>
              </a:ext>
            </a:extLst>
          </p:cNvPr>
          <p:cNvSpPr/>
          <p:nvPr/>
        </p:nvSpPr>
        <p:spPr>
          <a:xfrm rot="280948">
            <a:off x="741410" y="10583955"/>
            <a:ext cx="1632834" cy="1101573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Film Music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</a:rPr>
              <a:t>Developing composition skills through Haunted House Composition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1BDF1-1849-4AEC-99A6-2FD4052C3B0A}"/>
              </a:ext>
            </a:extLst>
          </p:cNvPr>
          <p:cNvSpPr/>
          <p:nvPr/>
        </p:nvSpPr>
        <p:spPr>
          <a:xfrm>
            <a:off x="30837" y="8353458"/>
            <a:ext cx="2137138" cy="1053862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Popular Music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composition techniques, harmonisation, music technology in a Rap/Hip Hop genre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BB10C4-82E2-4A36-8D86-4F5B908AE3B0}"/>
              </a:ext>
            </a:extLst>
          </p:cNvPr>
          <p:cNvSpPr/>
          <p:nvPr/>
        </p:nvSpPr>
        <p:spPr>
          <a:xfrm>
            <a:off x="2050394" y="9288455"/>
            <a:ext cx="2876655" cy="8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Film Music</a:t>
            </a:r>
          </a:p>
          <a:p>
            <a:pPr algn="ctr"/>
            <a:r>
              <a:rPr lang="en-GB" sz="1200" dirty="0">
                <a:solidFill>
                  <a:sysClr val="windowText" lastClr="000000"/>
                </a:solidFill>
              </a:rPr>
              <a:t>Developing performance skills through a study of famous film theme tunes</a:t>
            </a:r>
          </a:p>
          <a:p>
            <a:pPr algn="ctr"/>
            <a:endParaRPr lang="en-GB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5942921" y="8625675"/>
            <a:ext cx="1652521" cy="1482030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Fusion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Developing composition skills through a study of musical fusion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A72103-17F4-431D-9D5F-EE10273C971C}"/>
              </a:ext>
            </a:extLst>
          </p:cNvPr>
          <p:cNvSpPr/>
          <p:nvPr/>
        </p:nvSpPr>
        <p:spPr>
          <a:xfrm>
            <a:off x="8064236" y="8244773"/>
            <a:ext cx="1472818" cy="1316959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Performing Skills for GCSE Music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Introducing GCSE performance skills and starting two years of developing solo and ensemble pieces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C376FB-7C41-4157-92B1-68BB1362DD2A}"/>
              </a:ext>
            </a:extLst>
          </p:cNvPr>
          <p:cNvSpPr/>
          <p:nvPr/>
        </p:nvSpPr>
        <p:spPr>
          <a:xfrm>
            <a:off x="3387595" y="5916185"/>
            <a:ext cx="1926022" cy="959164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Free Brief Composition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Learning about and completing your first GCSE composition (composing to your own brief)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02BA697-E70A-439F-A22A-A6E560C93A9F}"/>
              </a:ext>
            </a:extLst>
          </p:cNvPr>
          <p:cNvSpPr/>
          <p:nvPr/>
        </p:nvSpPr>
        <p:spPr>
          <a:xfrm>
            <a:off x="5880930" y="6081319"/>
            <a:ext cx="1926022" cy="959164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Appraising Music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Throughout year 10 we learn about the music theory and set works required for your appraising examination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593DC1-BA6D-4F6F-A11B-732D167BD1D9}"/>
              </a:ext>
            </a:extLst>
          </p:cNvPr>
          <p:cNvSpPr/>
          <p:nvPr/>
        </p:nvSpPr>
        <p:spPr>
          <a:xfrm>
            <a:off x="219467" y="5825553"/>
            <a:ext cx="1514338" cy="1071512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Set Brief Composition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Using the briefs set by the exam-board to create composition 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E47F07D-84A1-40EB-90A3-849B7123E3E7}"/>
              </a:ext>
            </a:extLst>
          </p:cNvPr>
          <p:cNvSpPr/>
          <p:nvPr/>
        </p:nvSpPr>
        <p:spPr>
          <a:xfrm>
            <a:off x="2018718" y="3961049"/>
            <a:ext cx="2034080" cy="976417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Solo &amp; Ensemble Performance Recordings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One solo and one ensemble performance will be completed and recorded for coursework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F761E0F-9718-4D23-99B1-997159B501D1}"/>
              </a:ext>
            </a:extLst>
          </p:cNvPr>
          <p:cNvSpPr/>
          <p:nvPr/>
        </p:nvSpPr>
        <p:spPr>
          <a:xfrm>
            <a:off x="4522370" y="3975499"/>
            <a:ext cx="2029973" cy="921957"/>
          </a:xfrm>
          <a:prstGeom prst="rect">
            <a:avLst/>
          </a:prstGeom>
          <a:solidFill>
            <a:srgbClr val="00B0F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Appraising Music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Throughout year 11 we continue with theory and set works ready for your exam at the end of the course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32F8C1-CFF6-4597-BFF7-6E199A9758C7}"/>
              </a:ext>
            </a:extLst>
          </p:cNvPr>
          <p:cNvSpPr txBox="1"/>
          <p:nvPr/>
        </p:nvSpPr>
        <p:spPr>
          <a:xfrm>
            <a:off x="6480227" y="45616"/>
            <a:ext cx="3164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Our Music</a:t>
            </a:r>
            <a:b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rgbClr val="202B5C"/>
                </a:solidFill>
                <a:latin typeface="Century Gothic" panose="020B0502020202020204" pitchFamily="34" charset="0"/>
              </a:rPr>
              <a:t>Learning Journey</a:t>
            </a:r>
          </a:p>
        </p:txBody>
      </p:sp>
      <p:pic>
        <p:nvPicPr>
          <p:cNvPr id="103" name="Picture 2">
            <a:extLst>
              <a:ext uri="{FF2B5EF4-FFF2-40B4-BE49-F238E27FC236}">
                <a16:creationId xmlns:a16="http://schemas.microsoft.com/office/drawing/2014/main" id="{26D171A6-EE5F-4D43-9C99-4252AD7F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54" y="14801291"/>
            <a:ext cx="1372159" cy="14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Song Writing Clipart">
            <a:extLst>
              <a:ext uri="{FF2B5EF4-FFF2-40B4-BE49-F238E27FC236}">
                <a16:creationId xmlns:a16="http://schemas.microsoft.com/office/drawing/2014/main" id="{FA297CDD-82DD-4CC0-8F2A-9A0F7645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36" y="10049909"/>
            <a:ext cx="1037052" cy="8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Sonic Clipart Sonic The Hedgehog Clip Art Cartoon Clip - Sonic The ...">
            <a:extLst>
              <a:ext uri="{FF2B5EF4-FFF2-40B4-BE49-F238E27FC236}">
                <a16:creationId xmlns:a16="http://schemas.microsoft.com/office/drawing/2014/main" id="{324CD9F7-B0B5-4C54-BA39-C99F4131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89" b="91598" l="10000" r="90000">
                        <a14:foregroundMark x1="22955" y1="68182" x2="33864" y2="80854"/>
                        <a14:foregroundMark x1="33750" y1="75207" x2="38182" y2="70799"/>
                        <a14:foregroundMark x1="53295" y1="74931" x2="66932" y2="78788"/>
                        <a14:foregroundMark x1="66932" y1="78788" x2="68636" y2="81818"/>
                        <a14:foregroundMark x1="71250" y1="91598" x2="71250" y2="91598"/>
                        <a14:foregroundMark x1="35114" y1="54408" x2="26477" y2="40909"/>
                        <a14:foregroundMark x1="26477" y1="40909" x2="25000" y2="39807"/>
                        <a14:foregroundMark x1="24432" y1="52204" x2="23977" y2="38843"/>
                        <a14:foregroundMark x1="62955" y1="53719" x2="72841" y2="63223"/>
                        <a14:foregroundMark x1="59545" y1="16116" x2="47273" y2="28237"/>
                        <a14:foregroundMark x1="47273" y1="28237" x2="36364" y2="31267"/>
                        <a14:foregroundMark x1="47045" y1="24105" x2="48636" y2="45455"/>
                        <a14:foregroundMark x1="63750" y1="7989" x2="63750" y2="7989"/>
                        <a14:foregroundMark x1="63182" y1="15289" x2="63182" y2="15289"/>
                        <a14:foregroundMark x1="61477" y1="16804" x2="66818" y2="12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6" y="12580146"/>
            <a:ext cx="956653" cy="7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mario clipart super mario bros clip art images - super mario 64 ds ...">
            <a:extLst>
              <a:ext uri="{FF2B5EF4-FFF2-40B4-BE49-F238E27FC236}">
                <a16:creationId xmlns:a16="http://schemas.microsoft.com/office/drawing/2014/main" id="{799799AF-9E45-4A30-8A6D-E8DF82CD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0" b="95809" l="10000" r="90000">
                        <a14:foregroundMark x1="36667" y1="9662" x2="40238" y2="6519"/>
                        <a14:foregroundMark x1="49881" y1="1630" x2="49881" y2="1630"/>
                        <a14:foregroundMark x1="43452" y1="8265" x2="56905" y2="14086"/>
                        <a14:foregroundMark x1="51190" y1="7451" x2="47738" y2="16414"/>
                        <a14:foregroundMark x1="56548" y1="10827" x2="52262" y2="10244"/>
                        <a14:foregroundMark x1="44524" y1="25611" x2="44048" y2="33062"/>
                        <a14:foregroundMark x1="61190" y1="18510" x2="67619" y2="26193"/>
                        <a14:foregroundMark x1="67619" y1="26193" x2="72381" y2="38650"/>
                        <a14:foregroundMark x1="71905" y1="27474" x2="69048" y2="20838"/>
                        <a14:foregroundMark x1="25714" y1="60186" x2="25833" y2="70314"/>
                        <a14:foregroundMark x1="25833" y1="70314" x2="34881" y2="65774"/>
                        <a14:foregroundMark x1="34881" y1="65774" x2="36071" y2="56927"/>
                        <a14:foregroundMark x1="32976" y1="70664" x2="32976" y2="70664"/>
                        <a14:foregroundMark x1="29167" y1="75669" x2="29167" y2="75669"/>
                        <a14:foregroundMark x1="32381" y1="87427" x2="34643" y2="95809"/>
                        <a14:backgroundMark x1="63571" y1="34342" x2="63571" y2="34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44" y="13534566"/>
            <a:ext cx="896430" cy="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0" descr="Kids Music Boy &amp; Girls Stock Illustrations, Images &amp; Vectors ...">
            <a:extLst>
              <a:ext uri="{FF2B5EF4-FFF2-40B4-BE49-F238E27FC236}">
                <a16:creationId xmlns:a16="http://schemas.microsoft.com/office/drawing/2014/main" id="{DE620B27-071E-4077-AA9E-2C04162DA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86" b="90000" l="3195" r="92971">
                        <a14:foregroundMark x1="43770" y1="10000" x2="59744" y2="9643"/>
                        <a14:foregroundMark x1="59744" y1="9643" x2="59744" y2="13214"/>
                        <a14:foregroundMark x1="56550" y1="7500" x2="51757" y2="5357"/>
                        <a14:foregroundMark x1="51757" y1="1786" x2="51757" y2="1786"/>
                        <a14:foregroundMark x1="8626" y1="37857" x2="6390" y2="46786"/>
                        <a14:foregroundMark x1="5431" y1="60357" x2="3195" y2="73929"/>
                        <a14:foregroundMark x1="8307" y1="62857" x2="6390" y2="56429"/>
                        <a14:foregroundMark x1="10543" y1="85357" x2="10543" y2="85357"/>
                        <a14:foregroundMark x1="10543" y1="90000" x2="10543" y2="90000"/>
                        <a14:foregroundMark x1="27476" y1="90357" x2="27476" y2="90357"/>
                        <a14:foregroundMark x1="74441" y1="89643" x2="74441" y2="89643"/>
                        <a14:foregroundMark x1="89137" y1="88571" x2="89137" y2="88571"/>
                        <a14:foregroundMark x1="89457" y1="85357" x2="87859" y2="78929"/>
                        <a14:foregroundMark x1="92971" y1="68929" x2="92971" y2="68929"/>
                        <a14:foregroundMark x1="75080" y1="81071" x2="75080" y2="81071"/>
                        <a14:foregroundMark x1="75080" y1="81786" x2="75080" y2="81786"/>
                        <a14:foregroundMark x1="86262" y1="82500" x2="86262" y2="82500"/>
                        <a14:foregroundMark x1="30032" y1="34643" x2="28115" y2="26786"/>
                        <a14:foregroundMark x1="74760" y1="27500" x2="74760" y2="30714"/>
                        <a14:foregroundMark x1="51757" y1="19643" x2="51757" y2="19643"/>
                        <a14:foregroundMark x1="69649" y1="62857" x2="69649" y2="62857"/>
                        <a14:foregroundMark x1="71885" y1="61786" x2="71885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24"/>
          <a:stretch/>
        </p:blipFill>
        <p:spPr bwMode="auto">
          <a:xfrm>
            <a:off x="8649654" y="6327946"/>
            <a:ext cx="1002057" cy="84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Free 2017 Graduation Clip Art Layout: Best Graduation Cap And Gown ...">
            <a:extLst>
              <a:ext uri="{FF2B5EF4-FFF2-40B4-BE49-F238E27FC236}">
                <a16:creationId xmlns:a16="http://schemas.microsoft.com/office/drawing/2014/main" id="{2FF8806C-9756-4531-933C-0DD5F32A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77" y="3192350"/>
            <a:ext cx="741725" cy="6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8" descr="Headphone Illustrations, Royalty-Free Vector Graphics &amp; Clip Art ...">
            <a:extLst>
              <a:ext uri="{FF2B5EF4-FFF2-40B4-BE49-F238E27FC236}">
                <a16:creationId xmlns:a16="http://schemas.microsoft.com/office/drawing/2014/main" id="{AA2E760D-A915-4C12-B122-0B0DB99B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12" y="4786457"/>
            <a:ext cx="1134125" cy="11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2" descr="Sheet Music Clipart Images">
            <a:extLst>
              <a:ext uri="{FF2B5EF4-FFF2-40B4-BE49-F238E27FC236}">
                <a16:creationId xmlns:a16="http://schemas.microsoft.com/office/drawing/2014/main" id="{A9D8D2FB-7C72-41BC-9A52-6C92A43E9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8" b="90576" l="5615" r="97231">
                        <a14:foregroundMark x1="55538" y1="14388" x2="49769" y2="6619"/>
                        <a14:foregroundMark x1="49769" y1="6619" x2="10000" y2="5468"/>
                        <a14:foregroundMark x1="7385" y1="40216" x2="6769" y2="52014"/>
                        <a14:foregroundMark x1="5923" y1="64604" x2="5923" y2="64604"/>
                        <a14:foregroundMark x1="45538" y1="44964" x2="72308" y2="51871"/>
                        <a14:foregroundMark x1="63154" y1="41942" x2="51462" y2="62878"/>
                        <a14:foregroundMark x1="70462" y1="87194" x2="70462" y2="87194"/>
                        <a14:foregroundMark x1="92692" y1="34460" x2="92692" y2="34460"/>
                        <a14:foregroundMark x1="97231" y1="31583" x2="97231" y2="31583"/>
                        <a14:foregroundMark x1="70462" y1="90576" x2="70462" y2="90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411261" y="3891077"/>
            <a:ext cx="1329836" cy="13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38" descr="Exam PNG Pic | PNG All">
            <a:extLst>
              <a:ext uri="{FF2B5EF4-FFF2-40B4-BE49-F238E27FC236}">
                <a16:creationId xmlns:a16="http://schemas.microsoft.com/office/drawing/2014/main" id="{16AF893E-FBD8-487A-83A1-6C6CB22B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62" y="2792225"/>
            <a:ext cx="1103071" cy="11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0" descr="Headphones Computer Icons , Earphone PNG clipart | free cliparts ...">
            <a:extLst>
              <a:ext uri="{FF2B5EF4-FFF2-40B4-BE49-F238E27FC236}">
                <a16:creationId xmlns:a16="http://schemas.microsoft.com/office/drawing/2014/main" id="{54057A9E-85B9-44D7-9E07-569A795C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03" b="98831" l="9753" r="89973">
                        <a14:foregroundMark x1="34066" y1="9516" x2="38736" y2="5175"/>
                        <a14:foregroundMark x1="50137" y1="1836" x2="50137" y2="1836"/>
                        <a14:foregroundMark x1="32555" y1="47579" x2="34890" y2="50584"/>
                        <a14:foregroundMark x1="34615" y1="49750" x2="40385" y2="55259"/>
                        <a14:foregroundMark x1="40385" y1="55259" x2="46154" y2="71285"/>
                        <a14:foregroundMark x1="46154" y1="71285" x2="47253" y2="89649"/>
                        <a14:foregroundMark x1="46429" y1="94658" x2="46429" y2="94658"/>
                        <a14:foregroundMark x1="36126" y1="98831" x2="36126" y2="98831"/>
                        <a14:foregroundMark x1="14560" y1="59933" x2="14560" y2="59933"/>
                        <a14:foregroundMark x1="14698" y1="57262" x2="14698" y2="57262"/>
                        <a14:foregroundMark x1="16484" y1="64775" x2="14148" y2="57596"/>
                        <a14:foregroundMark x1="75000" y1="43573" x2="80082" y2="43072"/>
                        <a14:foregroundMark x1="83929" y1="37896" x2="83929" y2="37896"/>
                        <a14:foregroundMark x1="84478" y1="39399" x2="84478" y2="39399"/>
                        <a14:foregroundMark x1="82143" y1="35559" x2="86401" y2="41569"/>
                        <a14:foregroundMark x1="86676" y1="41736" x2="87637" y2="43239"/>
                        <a14:foregroundMark x1="87225" y1="44908" x2="87225" y2="4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78" y="2988915"/>
            <a:ext cx="908700" cy="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Jazz Trio Play Saxophone - Jazz Band Clipart , Transparent Cartoon ...">
            <a:extLst>
              <a:ext uri="{FF2B5EF4-FFF2-40B4-BE49-F238E27FC236}">
                <a16:creationId xmlns:a16="http://schemas.microsoft.com/office/drawing/2014/main" id="{C6FBFF8D-9E58-4AB3-AD77-02647739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684" y="1388910"/>
            <a:ext cx="1563669" cy="10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Free Pianist Cliparts, Download Free Clip Art, Free Clip Art on ...">
            <a:extLst>
              <a:ext uri="{FF2B5EF4-FFF2-40B4-BE49-F238E27FC236}">
                <a16:creationId xmlns:a16="http://schemas.microsoft.com/office/drawing/2014/main" id="{D5CEBDA3-E6F8-4372-8DC7-92ABC5C9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7" b="98563" l="3711" r="98047">
                        <a14:foregroundMark x1="27148" y1="4312" x2="7031" y2="10062"/>
                        <a14:foregroundMark x1="7031" y1="10062" x2="3711" y2="20945"/>
                        <a14:foregroundMark x1="3711" y1="20945" x2="7617" y2="37166"/>
                        <a14:foregroundMark x1="27148" y1="4312" x2="27148" y2="4312"/>
                        <a14:foregroundMark x1="30078" y1="98563" x2="30078" y2="98563"/>
                        <a14:foregroundMark x1="30859" y1="98357" x2="30273" y2="81314"/>
                        <a14:foregroundMark x1="34766" y1="80698" x2="35547" y2="83984"/>
                        <a14:foregroundMark x1="38086" y1="91376" x2="38867" y2="93224"/>
                        <a14:foregroundMark x1="57617" y1="85010" x2="59180" y2="85010"/>
                        <a14:foregroundMark x1="61914" y1="82752" x2="63281" y2="80903"/>
                        <a14:foregroundMark x1="61914" y1="80493" x2="63086" y2="70021"/>
                        <a14:foregroundMark x1="63086" y1="70021" x2="70313" y2="62834"/>
                        <a14:foregroundMark x1="70313" y1="62834" x2="82422" y2="60164"/>
                        <a14:foregroundMark x1="82422" y1="60164" x2="92773" y2="62423"/>
                        <a14:foregroundMark x1="92773" y1="62423" x2="91992" y2="72074"/>
                        <a14:foregroundMark x1="94727" y1="63039" x2="98047" y2="60986"/>
                        <a14:foregroundMark x1="24414" y1="52567" x2="24414" y2="52567"/>
                        <a14:foregroundMark x1="26758" y1="50308" x2="24219" y2="54825"/>
                        <a14:foregroundMark x1="27539" y1="55441" x2="25586" y2="60164"/>
                        <a14:foregroundMark x1="29297" y1="62834" x2="27148" y2="69199"/>
                        <a14:foregroundMark x1="44922" y1="98357" x2="44922" y2="9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4" y="449384"/>
            <a:ext cx="1197827" cy="11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F46362CD-C66A-47D7-9B25-478CAF7D8AEE}"/>
              </a:ext>
            </a:extLst>
          </p:cNvPr>
          <p:cNvSpPr/>
          <p:nvPr/>
        </p:nvSpPr>
        <p:spPr>
          <a:xfrm>
            <a:off x="7232693" y="16413734"/>
            <a:ext cx="2450846" cy="596986"/>
          </a:xfrm>
          <a:prstGeom prst="rect">
            <a:avLst/>
          </a:prstGeom>
          <a:solidFill>
            <a:srgbClr val="FF00FF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Welcome to SNCHS Music Department!</a:t>
            </a:r>
          </a:p>
        </p:txBody>
      </p:sp>
      <p:pic>
        <p:nvPicPr>
          <p:cNvPr id="135" name="Picture 12" descr="Musical Notes Clipart transparent PNG - StickPNG">
            <a:extLst>
              <a:ext uri="{FF2B5EF4-FFF2-40B4-BE49-F238E27FC236}">
                <a16:creationId xmlns:a16="http://schemas.microsoft.com/office/drawing/2014/main" id="{731AECBC-6410-4609-8C52-58824A62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5" y="13497224"/>
            <a:ext cx="480570" cy="4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2" descr="Musical Notes Clipart transparent PNG - StickPNG">
            <a:extLst>
              <a:ext uri="{FF2B5EF4-FFF2-40B4-BE49-F238E27FC236}">
                <a16:creationId xmlns:a16="http://schemas.microsoft.com/office/drawing/2014/main" id="{D1EA9BE1-3B4D-4F07-A44D-3ECCBE40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3070">
            <a:off x="7040323" y="4241335"/>
            <a:ext cx="530905" cy="5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8" descr="Free Music Note Clipart - Music Note Bas #846015 - PNG Images - PNGio">
            <a:extLst>
              <a:ext uri="{FF2B5EF4-FFF2-40B4-BE49-F238E27FC236}">
                <a16:creationId xmlns:a16="http://schemas.microsoft.com/office/drawing/2014/main" id="{BBBD72B6-8493-4CA2-84CE-3481F19A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125" b="93250" l="10000" r="90000">
                        <a14:foregroundMark x1="32045" y1="35125" x2="32045" y2="35125"/>
                        <a14:foregroundMark x1="47500" y1="8125" x2="47500" y2="8125"/>
                        <a14:foregroundMark x1="78750" y1="18250" x2="78750" y2="18250"/>
                        <a14:foregroundMark x1="79545" y1="46250" x2="79545" y2="46250"/>
                        <a14:foregroundMark x1="21477" y1="90125" x2="21477" y2="90125"/>
                        <a14:foregroundMark x1="16023" y1="93250" x2="16023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73" y="6454170"/>
            <a:ext cx="561136" cy="5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0" descr="Reggae Clipart Caribbean Music - Jamaica , Transparent Cartoon ...">
            <a:extLst>
              <a:ext uri="{FF2B5EF4-FFF2-40B4-BE49-F238E27FC236}">
                <a16:creationId xmlns:a16="http://schemas.microsoft.com/office/drawing/2014/main" id="{AA2CAB06-66B9-417E-8883-D68C9F2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17" y="9453462"/>
            <a:ext cx="761431" cy="7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2" descr="Clipart music note black pictures on Cliparts Pub 2020! 🔝">
            <a:extLst>
              <a:ext uri="{FF2B5EF4-FFF2-40B4-BE49-F238E27FC236}">
                <a16:creationId xmlns:a16="http://schemas.microsoft.com/office/drawing/2014/main" id="{DCC9ACC2-2639-48AB-9257-53D92D95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84" y="16160932"/>
            <a:ext cx="627215" cy="6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4" descr="Music Notes PNG | Musical Motes, Note Clef, Music Notes Symbol ...">
            <a:extLst>
              <a:ext uri="{FF2B5EF4-FFF2-40B4-BE49-F238E27FC236}">
                <a16:creationId xmlns:a16="http://schemas.microsoft.com/office/drawing/2014/main" id="{B1A9D13B-9E40-4151-9B7B-46B4224D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8" y="14133855"/>
            <a:ext cx="483509" cy="4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6" descr="Free Music Note Clipart">
            <a:extLst>
              <a:ext uri="{FF2B5EF4-FFF2-40B4-BE49-F238E27FC236}">
                <a16:creationId xmlns:a16="http://schemas.microsoft.com/office/drawing/2014/main" id="{B3F97CA8-94DD-46E1-9696-6BB6F0C8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8" y="967087"/>
            <a:ext cx="2677227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34" descr="Microphone clipart music cd, Microphone music cd Transparent FREE ...">
            <a:extLst>
              <a:ext uri="{FF2B5EF4-FFF2-40B4-BE49-F238E27FC236}">
                <a16:creationId xmlns:a16="http://schemas.microsoft.com/office/drawing/2014/main" id="{04A16A8F-9D16-4F64-B197-184D09E8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0876">
            <a:off x="2826796" y="2646124"/>
            <a:ext cx="896150" cy="1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 descr="Image Result For Free Clip Art Musical Borders Transparent ...">
            <a:extLst>
              <a:ext uri="{FF2B5EF4-FFF2-40B4-BE49-F238E27FC236}">
                <a16:creationId xmlns:a16="http://schemas.microsoft.com/office/drawing/2014/main" id="{2824FD3E-B5E1-4B8C-9C3D-005F131F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27" y="6406707"/>
            <a:ext cx="1059446" cy="6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30" descr="Coloring Book : Free Clipart Music Notes Astonishing Border Clip ...">
            <a:extLst>
              <a:ext uri="{FF2B5EF4-FFF2-40B4-BE49-F238E27FC236}">
                <a16:creationId xmlns:a16="http://schemas.microsoft.com/office/drawing/2014/main" id="{79EA46A4-A63E-4CA8-A7D5-8CE17562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283">
            <a:off x="7286683" y="9800770"/>
            <a:ext cx="381911" cy="3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34" descr="Music notes clip art at clker vector clip art - Clipartix">
            <a:extLst>
              <a:ext uri="{FF2B5EF4-FFF2-40B4-BE49-F238E27FC236}">
                <a16:creationId xmlns:a16="http://schemas.microsoft.com/office/drawing/2014/main" id="{6D09A53D-5E5E-4D9F-A282-D16CAD59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77" y="1132509"/>
            <a:ext cx="516233" cy="5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8" descr="Music Notes PNG Clip Art | Gallery Yopriceville - High-Quality ...">
            <a:extLst>
              <a:ext uri="{FF2B5EF4-FFF2-40B4-BE49-F238E27FC236}">
                <a16:creationId xmlns:a16="http://schemas.microsoft.com/office/drawing/2014/main" id="{A4ED7C25-6DC4-4CBC-BD45-0787FFFA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22" y="15410887"/>
            <a:ext cx="715814" cy="8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2" descr="Musical Notes Clipart transparent PNG - StickPNG">
            <a:extLst>
              <a:ext uri="{FF2B5EF4-FFF2-40B4-BE49-F238E27FC236}">
                <a16:creationId xmlns:a16="http://schemas.microsoft.com/office/drawing/2014/main" id="{11228333-3785-4A04-94F9-4710F7FF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61" y="7470324"/>
            <a:ext cx="372319" cy="3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4" descr="Music note free clipart musical notes – Gclipart.com">
            <a:extLst>
              <a:ext uri="{FF2B5EF4-FFF2-40B4-BE49-F238E27FC236}">
                <a16:creationId xmlns:a16="http://schemas.microsoft.com/office/drawing/2014/main" id="{AB4AE35D-502A-430E-A888-C94C0360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719">
            <a:off x="8754033" y="976393"/>
            <a:ext cx="159239" cy="4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6" descr="Roundup: 6 Top DAWs For DJ/Producers - Digital DJ Tips">
            <a:extLst>
              <a:ext uri="{FF2B5EF4-FFF2-40B4-BE49-F238E27FC236}">
                <a16:creationId xmlns:a16="http://schemas.microsoft.com/office/drawing/2014/main" id="{CCCFEE0D-F5E6-47C4-87E8-25337D09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clrChange>
              <a:clrFrom>
                <a:srgbClr val="A0CCE7"/>
              </a:clrFrom>
              <a:clrTo>
                <a:srgbClr val="A0CC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11" y="4734843"/>
            <a:ext cx="2413946" cy="12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>
            <a:extLst>
              <a:ext uri="{FF2B5EF4-FFF2-40B4-BE49-F238E27FC236}">
                <a16:creationId xmlns:a16="http://schemas.microsoft.com/office/drawing/2014/main" id="{AC10AC9E-A425-4FAA-B64F-14CA9521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1" y="9895283"/>
            <a:ext cx="905856" cy="6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3C971121-A897-4333-A6FE-848891DEDE5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52311" y="14993110"/>
            <a:ext cx="955459" cy="95545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70287" y="97213"/>
            <a:ext cx="2624676" cy="2477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6976" y="14540030"/>
            <a:ext cx="1314696" cy="730387"/>
          </a:xfrm>
          <a:prstGeom prst="rect">
            <a:avLst/>
          </a:prstGeom>
        </p:spPr>
      </p:pic>
      <p:pic>
        <p:nvPicPr>
          <p:cNvPr id="132" name="Picture 6" descr="Roland Digital Piano - Transparent Background Keyboard Piano Png ...">
            <a:extLst>
              <a:ext uri="{FF2B5EF4-FFF2-40B4-BE49-F238E27FC236}">
                <a16:creationId xmlns:a16="http://schemas.microsoft.com/office/drawing/2014/main" id="{C355186C-DB63-4062-BD7C-288D2E98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792" b="93694" l="4524" r="94643">
                        <a14:foregroundMark x1="6786" y1="78893" x2="6786" y2="78893"/>
                        <a14:foregroundMark x1="6190" y1="44273" x2="6190" y2="44273"/>
                        <a14:foregroundMark x1="4643" y1="33591" x2="4643" y2="33591"/>
                        <a14:foregroundMark x1="15595" y1="35393" x2="15595" y2="35393"/>
                        <a14:foregroundMark x1="4524" y1="26898" x2="37857" y2="32561"/>
                        <a14:foregroundMark x1="37857" y1="32561" x2="43810" y2="32046"/>
                        <a14:foregroundMark x1="43810" y1="32046" x2="44524" y2="31532"/>
                        <a14:foregroundMark x1="10238" y1="93951" x2="10238" y2="93951"/>
                        <a14:foregroundMark x1="44167" y1="74003" x2="44167" y2="74003"/>
                        <a14:foregroundMark x1="49762" y1="72716" x2="49762" y2="72716"/>
                        <a14:foregroundMark x1="94405" y1="69369" x2="94643" y2="56885"/>
                        <a14:foregroundMark x1="87262" y1="24196" x2="27738" y2="30373"/>
                        <a14:foregroundMark x1="90238" y1="28057" x2="64643" y2="26641"/>
                        <a14:foregroundMark x1="64643" y1="26641" x2="56310" y2="27413"/>
                        <a14:foregroundMark x1="56310" y1="27413" x2="50714" y2="29858"/>
                        <a14:foregroundMark x1="50714" y1="29858" x2="46190" y2="35521"/>
                        <a14:foregroundMark x1="46190" y1="35521" x2="37500" y2="37452"/>
                        <a14:foregroundMark x1="37500" y1="37452" x2="19167" y2="33591"/>
                        <a14:foregroundMark x1="19167" y1="33591" x2="11429" y2="34492"/>
                        <a14:foregroundMark x1="30952" y1="17761" x2="30952" y2="17761"/>
                        <a14:foregroundMark x1="28929" y1="21879" x2="52024" y2="9524"/>
                        <a14:foregroundMark x1="61786" y1="5792" x2="61786" y2="5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97" y="15010094"/>
            <a:ext cx="1179324" cy="10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ock and roll background - Google zoeken | Винтажные плакаты, Плак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4" name="Picture 143" descr="C:\Users\h.mckenna\AppData\Local\Microsoft\Windows\INetCache\Content.MSO\D4B65342.tmp"/>
          <p:cNvPicPr/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43" y="10189291"/>
            <a:ext cx="1309620" cy="106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Picture 153" descr="Pop Music - Home | Facebook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8" y="7531635"/>
            <a:ext cx="791210" cy="79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46C8E6E-3C62-4B09-9852-F5D188D03F71}"/>
              </a:ext>
            </a:extLst>
          </p:cNvPr>
          <p:cNvCxnSpPr>
            <a:cxnSpLocks/>
          </p:cNvCxnSpPr>
          <p:nvPr/>
        </p:nvCxnSpPr>
        <p:spPr>
          <a:xfrm flipV="1">
            <a:off x="4882778" y="7353209"/>
            <a:ext cx="247613" cy="529498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E500B66-A476-4F63-A0D5-9B128E12CAC1}"/>
              </a:ext>
            </a:extLst>
          </p:cNvPr>
          <p:cNvSpPr/>
          <p:nvPr/>
        </p:nvSpPr>
        <p:spPr>
          <a:xfrm>
            <a:off x="1851409" y="7093067"/>
            <a:ext cx="3963050" cy="927278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Dance Music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Developing performance skills through a study of Dance Music from different times and places 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E58D0D6-4B43-4B34-B056-EBC051E26B35}"/>
              </a:ext>
            </a:extLst>
          </p:cNvPr>
          <p:cNvCxnSpPr>
            <a:cxnSpLocks/>
          </p:cNvCxnSpPr>
          <p:nvPr/>
        </p:nvCxnSpPr>
        <p:spPr>
          <a:xfrm flipV="1">
            <a:off x="342357" y="8153069"/>
            <a:ext cx="1191985" cy="167932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D7A89BD-6CEE-6B3B-010A-E065A49C5D9B}"/>
              </a:ext>
            </a:extLst>
          </p:cNvPr>
          <p:cNvSpPr/>
          <p:nvPr/>
        </p:nvSpPr>
        <p:spPr>
          <a:xfrm>
            <a:off x="2178765" y="8115269"/>
            <a:ext cx="2137138" cy="1100626"/>
          </a:xfrm>
          <a:prstGeom prst="rect">
            <a:avLst/>
          </a:prstGeom>
          <a:solidFill>
            <a:srgbClr val="FFFF0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ysClr val="windowText" lastClr="000000"/>
                </a:solidFill>
              </a:rPr>
              <a:t>Popular Music</a:t>
            </a:r>
          </a:p>
          <a:p>
            <a:pPr algn="ctr"/>
            <a:r>
              <a:rPr lang="en-GB" sz="1100" dirty="0">
                <a:solidFill>
                  <a:sysClr val="windowText" lastClr="000000"/>
                </a:solidFill>
              </a:rPr>
              <a:t>Developing performance skills through a study of famous Rap/Hip Hop/  Rn B songs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290EDEB-4C0E-A64F-2FA5-F5655230309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3"/>
              </a:ext>
            </a:extLst>
          </a:blip>
          <a:stretch>
            <a:fillRect/>
          </a:stretch>
        </p:blipFill>
        <p:spPr>
          <a:xfrm>
            <a:off x="3023459" y="12175707"/>
            <a:ext cx="1575107" cy="13888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72826BE-31F4-0D1D-46F9-D49331F6425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5"/>
              </a:ext>
            </a:extLst>
          </a:blip>
          <a:stretch>
            <a:fillRect/>
          </a:stretch>
        </p:blipFill>
        <p:spPr>
          <a:xfrm>
            <a:off x="4313446" y="10095761"/>
            <a:ext cx="1228735" cy="9043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8F25457-5D31-29F3-6CB8-2A7D0B9BF702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7"/>
              </a:ext>
            </a:extLst>
          </a:blip>
          <a:srcRect r="63510" b="9175"/>
          <a:stretch/>
        </p:blipFill>
        <p:spPr>
          <a:xfrm>
            <a:off x="5082397" y="7986546"/>
            <a:ext cx="1002274" cy="2040649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3068C61-9B8F-8349-A011-CA8AC2D338DD}"/>
              </a:ext>
            </a:extLst>
          </p:cNvPr>
          <p:cNvCxnSpPr>
            <a:cxnSpLocks/>
          </p:cNvCxnSpPr>
          <p:nvPr/>
        </p:nvCxnSpPr>
        <p:spPr>
          <a:xfrm flipH="1" flipV="1">
            <a:off x="6335496" y="8240953"/>
            <a:ext cx="10790" cy="540327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26D6901-F787-C8B2-890E-8EE0776CB48D}"/>
              </a:ext>
            </a:extLst>
          </p:cNvPr>
          <p:cNvSpPr/>
          <p:nvPr/>
        </p:nvSpPr>
        <p:spPr>
          <a:xfrm>
            <a:off x="7701545" y="4646375"/>
            <a:ext cx="1531299" cy="1477751"/>
          </a:xfrm>
          <a:prstGeom prst="rect">
            <a:avLst/>
          </a:prstGeom>
          <a:solidFill>
            <a:srgbClr val="00B050"/>
          </a:solidFill>
          <a:ln w="19050">
            <a:solidFill>
              <a:srgbClr val="20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Composition Skills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</a:rPr>
              <a:t>Developing  compositions skills through a study of Club Dance Music; Film Music; Theme and Variations;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AF5D4-2264-E3EE-12CF-C5E538A8CEC6}"/>
              </a:ext>
            </a:extLst>
          </p:cNvPr>
          <p:cNvCxnSpPr>
            <a:cxnSpLocks/>
          </p:cNvCxnSpPr>
          <p:nvPr/>
        </p:nvCxnSpPr>
        <p:spPr>
          <a:xfrm flipH="1">
            <a:off x="8514054" y="6071591"/>
            <a:ext cx="243993" cy="1168384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CFECCF-6F3B-FEAE-B448-5E230821C206}"/>
              </a:ext>
            </a:extLst>
          </p:cNvPr>
          <p:cNvCxnSpPr>
            <a:cxnSpLocks/>
          </p:cNvCxnSpPr>
          <p:nvPr/>
        </p:nvCxnSpPr>
        <p:spPr>
          <a:xfrm flipV="1">
            <a:off x="3830801" y="10506971"/>
            <a:ext cx="1820562" cy="394170"/>
          </a:xfrm>
          <a:prstGeom prst="line">
            <a:avLst/>
          </a:prstGeom>
          <a:ln w="57150">
            <a:solidFill>
              <a:srgbClr val="202B5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0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2e7bfb-0f1d-4096-82cb-c34f89414f40" xsi:nil="true"/>
    <lcf76f155ced4ddcb4097134ff3c332f xmlns="91c74df8-1e46-45b4-bd67-b5e67cb8cf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8" ma:contentTypeDescription="Create a new document." ma:contentTypeScope="" ma:versionID="128cbba7d7b969790eed124b066b4716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444bed5e30ae8852ea223d6d792cf481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a0db1e-6074-4392-8ead-a15cfd046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63ae3a-8fb2-4425-9368-146fce48696f}" ma:internalName="TaxCatchAll" ma:showField="CatchAllData" ma:web="912e7bfb-0f1d-4096-82cb-c34f89414f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EFBC9-16F6-41A2-B9AE-948A21E8F77A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0a0680b0-ab0a-4ee6-8246-39799528ae5e"/>
    <ds:schemaRef ds:uri="b8c8a65d-5371-4199-9a62-e23f19172e4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8AD8D8-550A-4A2D-B536-ECDE5B2219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50371-0CFE-4B24-BF05-33ED47F91D4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392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Copping</dc:creator>
  <cp:lastModifiedBy>Mrs McKenna</cp:lastModifiedBy>
  <cp:revision>35</cp:revision>
  <dcterms:created xsi:type="dcterms:W3CDTF">2020-05-11T12:06:03Z</dcterms:created>
  <dcterms:modified xsi:type="dcterms:W3CDTF">2024-06-26T15:57:37Z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0x010100E260632E7EFCC1458443BAA024463565</vt:lpwstr>
  </property>
</Properties>
</file>