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6" r:id="rId2"/>
  </p:sldIdLst>
  <p:sldSz cx="9720263" cy="17640300"/>
  <p:notesSz cx="6797675" cy="9982200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56">
          <p15:clr>
            <a:srgbClr val="A4A3A4"/>
          </p15:clr>
        </p15:guide>
        <p15:guide id="2" pos="30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70D8"/>
    <a:srgbClr val="BD139D"/>
    <a:srgbClr val="144856"/>
    <a:srgbClr val="175A68"/>
    <a:srgbClr val="FE5E00"/>
    <a:srgbClr val="F8B308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 autoAdjust="0"/>
    <p:restoredTop sz="95833" autoAdjust="0"/>
  </p:normalViewPr>
  <p:slideViewPr>
    <p:cSldViewPr snapToGrid="0">
      <p:cViewPr>
        <p:scale>
          <a:sx n="75" d="100"/>
          <a:sy n="75" d="100"/>
        </p:scale>
        <p:origin x="1548" y="-192"/>
      </p:cViewPr>
      <p:guideLst>
        <p:guide orient="horz" pos="5556"/>
        <p:guide pos="30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1738" y="1247775"/>
            <a:ext cx="1854200" cy="3368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803526"/>
            <a:ext cx="5438775" cy="39303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82531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82531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1738" y="1247775"/>
            <a:ext cx="1854200" cy="3368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6" name="Straight Connector 415">
            <a:extLst>
              <a:ext uri="{FF2B5EF4-FFF2-40B4-BE49-F238E27FC236}">
                <a16:creationId xmlns:a16="http://schemas.microsoft.com/office/drawing/2014/main" id="{AF52F4AD-7FD7-46EA-8CF6-709D7AEBBF7E}"/>
              </a:ext>
            </a:extLst>
          </p:cNvPr>
          <p:cNvCxnSpPr>
            <a:cxnSpLocks/>
          </p:cNvCxnSpPr>
          <p:nvPr/>
        </p:nvCxnSpPr>
        <p:spPr>
          <a:xfrm flipH="1">
            <a:off x="7086400" y="12793780"/>
            <a:ext cx="9049" cy="71435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Speech Bubble: Rectangle with Corners Rounded 73">
            <a:extLst>
              <a:ext uri="{FF2B5EF4-FFF2-40B4-BE49-F238E27FC236}">
                <a16:creationId xmlns:a16="http://schemas.microsoft.com/office/drawing/2014/main" id="{BDC2A4FA-DFC1-4BBB-8C7C-AA926C23DCE4}"/>
              </a:ext>
            </a:extLst>
          </p:cNvPr>
          <p:cNvSpPr/>
          <p:nvPr/>
        </p:nvSpPr>
        <p:spPr>
          <a:xfrm>
            <a:off x="7055876" y="14874391"/>
            <a:ext cx="1196063" cy="461665"/>
          </a:xfrm>
          <a:prstGeom prst="wedgeRoundRect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4060" y="-6035"/>
            <a:ext cx="9726896" cy="17640300"/>
          </a:xfrm>
          <a:prstGeom prst="rect">
            <a:avLst/>
          </a:prstGeom>
          <a:solidFill>
            <a:srgbClr val="144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239357" y="336158"/>
            <a:ext cx="9366739" cy="1705487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600" dirty="0"/>
              <a:t>Identifying and understanding customer needs</a:t>
            </a:r>
            <a:endParaRPr lang="en-US" sz="600" dirty="0"/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608268" y="13652220"/>
            <a:ext cx="2780712" cy="21844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953674" y="15522198"/>
            <a:ext cx="6575417" cy="6107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401028" y="11395806"/>
            <a:ext cx="2847721" cy="232513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928849" y="13352216"/>
            <a:ext cx="5942715" cy="62184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2106412" y="11141663"/>
            <a:ext cx="5841604" cy="65497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670067" y="9270881"/>
            <a:ext cx="2800986" cy="2229301"/>
          </a:xfrm>
          <a:prstGeom prst="blockArc">
            <a:avLst>
              <a:gd name="adj1" fmla="val 10532807"/>
              <a:gd name="adj2" fmla="val 263439"/>
              <a:gd name="adj3" fmla="val 28511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345475" y="7071334"/>
            <a:ext cx="2805423" cy="228791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032660" y="8981637"/>
            <a:ext cx="5935711" cy="652772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114179" y="6821733"/>
            <a:ext cx="5827821" cy="6173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758789" y="4966051"/>
            <a:ext cx="2763038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6315755" y="2774643"/>
            <a:ext cx="2800409" cy="220431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114182" y="4676732"/>
            <a:ext cx="5733212" cy="60417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1953674" y="2459522"/>
            <a:ext cx="5854586" cy="62936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7405919" y="14997661"/>
            <a:ext cx="1364022" cy="146493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7616782" y="15229775"/>
            <a:ext cx="944250" cy="101410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Year 12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6563786" y="15721016"/>
            <a:ext cx="270" cy="6533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D5654B3-6730-9743-8B5B-BB63078882F5}"/>
              </a:ext>
            </a:extLst>
          </p:cNvPr>
          <p:cNvCxnSpPr>
            <a:cxnSpLocks/>
          </p:cNvCxnSpPr>
          <p:nvPr/>
        </p:nvCxnSpPr>
        <p:spPr>
          <a:xfrm>
            <a:off x="6777399" y="15339315"/>
            <a:ext cx="1" cy="4162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3952381" y="15918005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2021546" y="15851472"/>
            <a:ext cx="0" cy="46827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Straight Connector 379">
            <a:extLst>
              <a:ext uri="{FF2B5EF4-FFF2-40B4-BE49-F238E27FC236}">
                <a16:creationId xmlns:a16="http://schemas.microsoft.com/office/drawing/2014/main" id="{22821085-9B01-1643-85C1-C64AF10D1D68}"/>
              </a:ext>
            </a:extLst>
          </p:cNvPr>
          <p:cNvCxnSpPr>
            <a:cxnSpLocks/>
          </p:cNvCxnSpPr>
          <p:nvPr/>
        </p:nvCxnSpPr>
        <p:spPr>
          <a:xfrm flipH="1">
            <a:off x="8233342" y="2536947"/>
            <a:ext cx="502279" cy="6184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Straight Connector 385">
            <a:extLst>
              <a:ext uri="{FF2B5EF4-FFF2-40B4-BE49-F238E27FC236}">
                <a16:creationId xmlns:a16="http://schemas.microsoft.com/office/drawing/2014/main" id="{B16335DF-B3E6-9C43-8DA5-AD74166C867F}"/>
              </a:ext>
            </a:extLst>
          </p:cNvPr>
          <p:cNvCxnSpPr>
            <a:cxnSpLocks/>
          </p:cNvCxnSpPr>
          <p:nvPr/>
        </p:nvCxnSpPr>
        <p:spPr>
          <a:xfrm>
            <a:off x="505798" y="9769108"/>
            <a:ext cx="779819" cy="51467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554B049-F74B-48F1-A036-FC00BC393C00}"/>
              </a:ext>
            </a:extLst>
          </p:cNvPr>
          <p:cNvSpPr txBox="1"/>
          <p:nvPr/>
        </p:nvSpPr>
        <p:spPr>
          <a:xfrm>
            <a:off x="2102787" y="409880"/>
            <a:ext cx="56453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B0604020202020204" pitchFamily="2" charset="-79"/>
                <a:cs typeface="Aharoni" panose="020B0604020202020204" pitchFamily="2" charset="-79"/>
              </a:rPr>
              <a:t>Computer Science 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B0604020202020204" pitchFamily="2" charset="-79"/>
                <a:cs typeface="Aharoni" panose="020B0604020202020204" pitchFamily="2" charset="-79"/>
              </a:rPr>
              <a:t>KS5</a:t>
            </a:r>
            <a:endParaRPr lang="en-GB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B0604020202020204" pitchFamily="2" charset="-79"/>
              <a:cs typeface="Aharoni" panose="020B0604020202020204" pitchFamily="2" charset="-79"/>
            </a:endParaRPr>
          </a:p>
          <a:p>
            <a:pPr algn="ctr"/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B0604020202020204" pitchFamily="2" charset="-79"/>
                <a:cs typeface="Aharoni" panose="020B0604020202020204" pitchFamily="2" charset="-79"/>
              </a:rPr>
              <a:t>Learning 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B0604020202020204" pitchFamily="2" charset="-79"/>
                <a:cs typeface="Aharoni" panose="020B0604020202020204" pitchFamily="2" charset="-79"/>
              </a:rPr>
              <a:t>Journey</a:t>
            </a:r>
          </a:p>
        </p:txBody>
      </p:sp>
      <p:cxnSp>
        <p:nvCxnSpPr>
          <p:cNvPr id="391" name="Straight Connector 390">
            <a:extLst>
              <a:ext uri="{FF2B5EF4-FFF2-40B4-BE49-F238E27FC236}">
                <a16:creationId xmlns:a16="http://schemas.microsoft.com/office/drawing/2014/main" id="{39981D08-B8AF-4086-AE03-C44C8CE55DC7}"/>
              </a:ext>
            </a:extLst>
          </p:cNvPr>
          <p:cNvCxnSpPr>
            <a:cxnSpLocks/>
          </p:cNvCxnSpPr>
          <p:nvPr/>
        </p:nvCxnSpPr>
        <p:spPr>
          <a:xfrm>
            <a:off x="4645114" y="15344150"/>
            <a:ext cx="0" cy="4834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Straight Connector 398">
            <a:extLst>
              <a:ext uri="{FF2B5EF4-FFF2-40B4-BE49-F238E27FC236}">
                <a16:creationId xmlns:a16="http://schemas.microsoft.com/office/drawing/2014/main" id="{E84EC7A0-1EC3-489B-B564-99132653BA00}"/>
              </a:ext>
            </a:extLst>
          </p:cNvPr>
          <p:cNvCxnSpPr>
            <a:cxnSpLocks/>
          </p:cNvCxnSpPr>
          <p:nvPr/>
        </p:nvCxnSpPr>
        <p:spPr>
          <a:xfrm flipH="1">
            <a:off x="1414825" y="14296342"/>
            <a:ext cx="488370" cy="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Straight Connector 401">
            <a:extLst>
              <a:ext uri="{FF2B5EF4-FFF2-40B4-BE49-F238E27FC236}">
                <a16:creationId xmlns:a16="http://schemas.microsoft.com/office/drawing/2014/main" id="{4C8A4E39-A5D3-4E3C-B675-233EEF1AD624}"/>
              </a:ext>
            </a:extLst>
          </p:cNvPr>
          <p:cNvCxnSpPr>
            <a:cxnSpLocks/>
          </p:cNvCxnSpPr>
          <p:nvPr/>
        </p:nvCxnSpPr>
        <p:spPr>
          <a:xfrm>
            <a:off x="588528" y="14055685"/>
            <a:ext cx="613033" cy="63797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Straight Connector 420">
            <a:extLst>
              <a:ext uri="{FF2B5EF4-FFF2-40B4-BE49-F238E27FC236}">
                <a16:creationId xmlns:a16="http://schemas.microsoft.com/office/drawing/2014/main" id="{9B445240-399E-4288-B61F-011BC64B8806}"/>
              </a:ext>
            </a:extLst>
          </p:cNvPr>
          <p:cNvCxnSpPr>
            <a:cxnSpLocks/>
          </p:cNvCxnSpPr>
          <p:nvPr/>
        </p:nvCxnSpPr>
        <p:spPr>
          <a:xfrm flipH="1" flipV="1">
            <a:off x="8014236" y="13522940"/>
            <a:ext cx="438211" cy="62184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Straight Connector 421">
            <a:extLst>
              <a:ext uri="{FF2B5EF4-FFF2-40B4-BE49-F238E27FC236}">
                <a16:creationId xmlns:a16="http://schemas.microsoft.com/office/drawing/2014/main" id="{7FEBCA52-4E69-4E21-AABE-C6B6046DDF5B}"/>
              </a:ext>
            </a:extLst>
          </p:cNvPr>
          <p:cNvCxnSpPr>
            <a:cxnSpLocks/>
          </p:cNvCxnSpPr>
          <p:nvPr/>
        </p:nvCxnSpPr>
        <p:spPr>
          <a:xfrm>
            <a:off x="6837357" y="13093439"/>
            <a:ext cx="19482" cy="58231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Straight Connector 424">
            <a:extLst>
              <a:ext uri="{FF2B5EF4-FFF2-40B4-BE49-F238E27FC236}">
                <a16:creationId xmlns:a16="http://schemas.microsoft.com/office/drawing/2014/main" id="{866897A3-A6FE-40C7-8A62-80E372D7DDE7}"/>
              </a:ext>
            </a:extLst>
          </p:cNvPr>
          <p:cNvCxnSpPr>
            <a:cxnSpLocks/>
          </p:cNvCxnSpPr>
          <p:nvPr/>
        </p:nvCxnSpPr>
        <p:spPr>
          <a:xfrm flipV="1">
            <a:off x="6600960" y="13824768"/>
            <a:ext cx="3357" cy="47008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5" name="Straight Connector 434">
            <a:extLst>
              <a:ext uri="{FF2B5EF4-FFF2-40B4-BE49-F238E27FC236}">
                <a16:creationId xmlns:a16="http://schemas.microsoft.com/office/drawing/2014/main" id="{C4ECEB2E-E6FD-418B-9711-CB52089CF1F2}"/>
              </a:ext>
            </a:extLst>
          </p:cNvPr>
          <p:cNvCxnSpPr>
            <a:cxnSpLocks/>
          </p:cNvCxnSpPr>
          <p:nvPr/>
        </p:nvCxnSpPr>
        <p:spPr>
          <a:xfrm flipH="1">
            <a:off x="8348067" y="11134512"/>
            <a:ext cx="576953" cy="57760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Straight Connector 436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>
            <a:off x="1484863" y="13218611"/>
            <a:ext cx="209796" cy="44452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0" name="Straight Connector 549">
            <a:extLst>
              <a:ext uri="{FF2B5EF4-FFF2-40B4-BE49-F238E27FC236}">
                <a16:creationId xmlns:a16="http://schemas.microsoft.com/office/drawing/2014/main" id="{BAB821FE-ABED-48FC-AF5C-5F449419C1B0}"/>
              </a:ext>
            </a:extLst>
          </p:cNvPr>
          <p:cNvCxnSpPr>
            <a:cxnSpLocks/>
          </p:cNvCxnSpPr>
          <p:nvPr/>
        </p:nvCxnSpPr>
        <p:spPr>
          <a:xfrm>
            <a:off x="4765316" y="13187732"/>
            <a:ext cx="9995" cy="38652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3" name="Straight Connector 562">
            <a:extLst>
              <a:ext uri="{FF2B5EF4-FFF2-40B4-BE49-F238E27FC236}">
                <a16:creationId xmlns:a16="http://schemas.microsoft.com/office/drawing/2014/main" id="{9C6FAEDB-5712-418B-A720-799299F38636}"/>
              </a:ext>
            </a:extLst>
          </p:cNvPr>
          <p:cNvCxnSpPr>
            <a:cxnSpLocks/>
          </p:cNvCxnSpPr>
          <p:nvPr/>
        </p:nvCxnSpPr>
        <p:spPr>
          <a:xfrm flipV="1">
            <a:off x="6460857" y="9289232"/>
            <a:ext cx="0" cy="55273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6" name="Straight Connector 565">
            <a:extLst>
              <a:ext uri="{FF2B5EF4-FFF2-40B4-BE49-F238E27FC236}">
                <a16:creationId xmlns:a16="http://schemas.microsoft.com/office/drawing/2014/main" id="{6DB874D9-09C2-4F69-9FD9-FEE3C6AD48B3}"/>
              </a:ext>
            </a:extLst>
          </p:cNvPr>
          <p:cNvCxnSpPr>
            <a:cxnSpLocks/>
          </p:cNvCxnSpPr>
          <p:nvPr/>
        </p:nvCxnSpPr>
        <p:spPr>
          <a:xfrm>
            <a:off x="4780051" y="8651876"/>
            <a:ext cx="0" cy="49790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8" name="Straight Connector 597">
            <a:extLst>
              <a:ext uri="{FF2B5EF4-FFF2-40B4-BE49-F238E27FC236}">
                <a16:creationId xmlns:a16="http://schemas.microsoft.com/office/drawing/2014/main" id="{104C83F5-434B-446C-8EFF-A20C47D069A3}"/>
              </a:ext>
            </a:extLst>
          </p:cNvPr>
          <p:cNvCxnSpPr>
            <a:cxnSpLocks/>
          </p:cNvCxnSpPr>
          <p:nvPr/>
        </p:nvCxnSpPr>
        <p:spPr>
          <a:xfrm flipH="1" flipV="1">
            <a:off x="4416235" y="9232115"/>
            <a:ext cx="126013" cy="103918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4" name="Straight Connector 603">
            <a:extLst>
              <a:ext uri="{FF2B5EF4-FFF2-40B4-BE49-F238E27FC236}">
                <a16:creationId xmlns:a16="http://schemas.microsoft.com/office/drawing/2014/main" id="{52614DFF-0EF6-4C6A-AD7D-9B4446A681E6}"/>
              </a:ext>
            </a:extLst>
          </p:cNvPr>
          <p:cNvCxnSpPr>
            <a:cxnSpLocks/>
          </p:cNvCxnSpPr>
          <p:nvPr/>
        </p:nvCxnSpPr>
        <p:spPr>
          <a:xfrm flipV="1">
            <a:off x="963026" y="6880830"/>
            <a:ext cx="542018" cy="29311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3" name="Straight Connector 622">
            <a:extLst>
              <a:ext uri="{FF2B5EF4-FFF2-40B4-BE49-F238E27FC236}">
                <a16:creationId xmlns:a16="http://schemas.microsoft.com/office/drawing/2014/main" id="{7D1A76D7-946A-434B-9E20-E66593C9A965}"/>
              </a:ext>
            </a:extLst>
          </p:cNvPr>
          <p:cNvCxnSpPr>
            <a:cxnSpLocks/>
          </p:cNvCxnSpPr>
          <p:nvPr/>
        </p:nvCxnSpPr>
        <p:spPr>
          <a:xfrm flipH="1" flipV="1">
            <a:off x="2915243" y="5153822"/>
            <a:ext cx="71665" cy="41950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Straight Connector 631">
            <a:extLst>
              <a:ext uri="{FF2B5EF4-FFF2-40B4-BE49-F238E27FC236}">
                <a16:creationId xmlns:a16="http://schemas.microsoft.com/office/drawing/2014/main" id="{B6F03619-A72D-4CF0-8660-E25D5E191C26}"/>
              </a:ext>
            </a:extLst>
          </p:cNvPr>
          <p:cNvCxnSpPr>
            <a:cxnSpLocks/>
          </p:cNvCxnSpPr>
          <p:nvPr/>
        </p:nvCxnSpPr>
        <p:spPr>
          <a:xfrm flipV="1">
            <a:off x="911669" y="11210427"/>
            <a:ext cx="612478" cy="52262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6" name="Straight Connector 635">
            <a:extLst>
              <a:ext uri="{FF2B5EF4-FFF2-40B4-BE49-F238E27FC236}">
                <a16:creationId xmlns:a16="http://schemas.microsoft.com/office/drawing/2014/main" id="{E6C2D989-6BCF-44BD-A06B-C7FA92BCF323}"/>
              </a:ext>
            </a:extLst>
          </p:cNvPr>
          <p:cNvCxnSpPr>
            <a:cxnSpLocks/>
          </p:cNvCxnSpPr>
          <p:nvPr/>
        </p:nvCxnSpPr>
        <p:spPr>
          <a:xfrm flipH="1">
            <a:off x="4785825" y="10910988"/>
            <a:ext cx="3514" cy="38786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8" name="Straight Connector 637">
            <a:extLst>
              <a:ext uri="{FF2B5EF4-FFF2-40B4-BE49-F238E27FC236}">
                <a16:creationId xmlns:a16="http://schemas.microsoft.com/office/drawing/2014/main" id="{7E040C18-2E53-40CA-BFAD-62C81655A485}"/>
              </a:ext>
            </a:extLst>
          </p:cNvPr>
          <p:cNvCxnSpPr>
            <a:cxnSpLocks/>
          </p:cNvCxnSpPr>
          <p:nvPr/>
        </p:nvCxnSpPr>
        <p:spPr>
          <a:xfrm flipH="1" flipV="1">
            <a:off x="3218487" y="11422482"/>
            <a:ext cx="12378" cy="57354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8" name="Straight Connector 647">
            <a:extLst>
              <a:ext uri="{FF2B5EF4-FFF2-40B4-BE49-F238E27FC236}">
                <a16:creationId xmlns:a16="http://schemas.microsoft.com/office/drawing/2014/main" id="{C0BEB16A-81E4-439A-91F4-67D0A5E911AE}"/>
              </a:ext>
            </a:extLst>
          </p:cNvPr>
          <p:cNvCxnSpPr>
            <a:cxnSpLocks/>
          </p:cNvCxnSpPr>
          <p:nvPr/>
        </p:nvCxnSpPr>
        <p:spPr>
          <a:xfrm>
            <a:off x="5425057" y="4453056"/>
            <a:ext cx="5974" cy="38294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3" name="Straight Connector 652">
            <a:extLst>
              <a:ext uri="{FF2B5EF4-FFF2-40B4-BE49-F238E27FC236}">
                <a16:creationId xmlns:a16="http://schemas.microsoft.com/office/drawing/2014/main" id="{B4B756DC-3C0D-4E23-B3CB-F7BC497B34CD}"/>
              </a:ext>
            </a:extLst>
          </p:cNvPr>
          <p:cNvCxnSpPr>
            <a:cxnSpLocks/>
          </p:cNvCxnSpPr>
          <p:nvPr/>
        </p:nvCxnSpPr>
        <p:spPr>
          <a:xfrm flipH="1">
            <a:off x="2755991" y="11010255"/>
            <a:ext cx="1" cy="30828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6" name="Straight Connector 665">
            <a:extLst>
              <a:ext uri="{FF2B5EF4-FFF2-40B4-BE49-F238E27FC236}">
                <a16:creationId xmlns:a16="http://schemas.microsoft.com/office/drawing/2014/main" id="{19AED11F-99FB-48BD-8EE7-538D5AFF930F}"/>
              </a:ext>
            </a:extLst>
          </p:cNvPr>
          <p:cNvCxnSpPr>
            <a:cxnSpLocks/>
          </p:cNvCxnSpPr>
          <p:nvPr/>
        </p:nvCxnSpPr>
        <p:spPr>
          <a:xfrm>
            <a:off x="4823740" y="6520347"/>
            <a:ext cx="0" cy="55027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5" name="Straight Connector 584">
            <a:extLst>
              <a:ext uri="{FF2B5EF4-FFF2-40B4-BE49-F238E27FC236}">
                <a16:creationId xmlns:a16="http://schemas.microsoft.com/office/drawing/2014/main" id="{ED97350C-F515-4F00-B9C2-7F4F13347875}"/>
              </a:ext>
            </a:extLst>
          </p:cNvPr>
          <p:cNvCxnSpPr>
            <a:cxnSpLocks/>
          </p:cNvCxnSpPr>
          <p:nvPr/>
        </p:nvCxnSpPr>
        <p:spPr>
          <a:xfrm>
            <a:off x="2215171" y="8712625"/>
            <a:ext cx="282455" cy="61595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H="1" flipV="1">
            <a:off x="5241382" y="13800776"/>
            <a:ext cx="3762" cy="3993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>
            <a:extLst>
              <a:ext uri="{FF2B5EF4-FFF2-40B4-BE49-F238E27FC236}">
                <a16:creationId xmlns:a16="http://schemas.microsoft.com/office/drawing/2014/main" id="{C4ECEB2E-E6FD-418B-9711-CB52089CF1F2}"/>
              </a:ext>
            </a:extLst>
          </p:cNvPr>
          <p:cNvCxnSpPr>
            <a:cxnSpLocks/>
          </p:cNvCxnSpPr>
          <p:nvPr/>
        </p:nvCxnSpPr>
        <p:spPr>
          <a:xfrm>
            <a:off x="6941682" y="10805442"/>
            <a:ext cx="12731" cy="58019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V="1">
            <a:off x="7533437" y="11606663"/>
            <a:ext cx="360217" cy="84640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22821085-9B01-1643-85C1-C64AF10D1D68}"/>
              </a:ext>
            </a:extLst>
          </p:cNvPr>
          <p:cNvCxnSpPr>
            <a:cxnSpLocks/>
          </p:cNvCxnSpPr>
          <p:nvPr/>
        </p:nvCxnSpPr>
        <p:spPr>
          <a:xfrm>
            <a:off x="6641193" y="2288953"/>
            <a:ext cx="0" cy="3515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7E040C18-2E53-40CA-BFAD-62C81655A485}"/>
              </a:ext>
            </a:extLst>
          </p:cNvPr>
          <p:cNvCxnSpPr>
            <a:cxnSpLocks/>
          </p:cNvCxnSpPr>
          <p:nvPr/>
        </p:nvCxnSpPr>
        <p:spPr>
          <a:xfrm flipH="1">
            <a:off x="7247289" y="4497720"/>
            <a:ext cx="7706" cy="47264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D8FE89EB-BF86-E64A-8A5A-7463636CC8B2}"/>
              </a:ext>
            </a:extLst>
          </p:cNvPr>
          <p:cNvCxnSpPr>
            <a:cxnSpLocks/>
          </p:cNvCxnSpPr>
          <p:nvPr/>
        </p:nvCxnSpPr>
        <p:spPr>
          <a:xfrm flipV="1">
            <a:off x="5082521" y="2939328"/>
            <a:ext cx="0" cy="32778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836" y="293257"/>
            <a:ext cx="1105236" cy="1043343"/>
          </a:xfrm>
          <a:prstGeom prst="rect">
            <a:avLst/>
          </a:prstGeom>
        </p:spPr>
      </p:pic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52614DFF-0EF6-4C6A-AD7D-9B4446A681E6}"/>
              </a:ext>
            </a:extLst>
          </p:cNvPr>
          <p:cNvCxnSpPr>
            <a:cxnSpLocks/>
          </p:cNvCxnSpPr>
          <p:nvPr/>
        </p:nvCxnSpPr>
        <p:spPr>
          <a:xfrm>
            <a:off x="1323996" y="4819898"/>
            <a:ext cx="324392" cy="22891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19AED11F-99FB-48BD-8EE7-538D5AFF930F}"/>
              </a:ext>
            </a:extLst>
          </p:cNvPr>
          <p:cNvCxnSpPr>
            <a:cxnSpLocks/>
          </p:cNvCxnSpPr>
          <p:nvPr/>
        </p:nvCxnSpPr>
        <p:spPr>
          <a:xfrm flipH="1" flipV="1">
            <a:off x="8636543" y="4286696"/>
            <a:ext cx="409164" cy="64766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6" name="Picture 17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91" y="317108"/>
            <a:ext cx="1105236" cy="1043343"/>
          </a:xfrm>
          <a:prstGeom prst="rect">
            <a:avLst/>
          </a:prstGeom>
        </p:spPr>
      </p:pic>
      <p:sp>
        <p:nvSpPr>
          <p:cNvPr id="66" name="Oval 65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7962901" y="6621947"/>
            <a:ext cx="1364022" cy="146493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8173764" y="6871990"/>
            <a:ext cx="944250" cy="101410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Year 13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63362" y="16430552"/>
            <a:ext cx="2430288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800"/>
            </a:lvl1pPr>
          </a:lstStyle>
          <a:p>
            <a:r>
              <a:rPr lang="en-GB" dirty="0"/>
              <a:t>Structure and Function of the processor</a:t>
            </a:r>
            <a:endParaRPr lang="en-GB" dirty="0"/>
          </a:p>
        </p:txBody>
      </p:sp>
      <p:sp>
        <p:nvSpPr>
          <p:cNvPr id="72" name="TextBox 71"/>
          <p:cNvSpPr txBox="1"/>
          <p:nvPr/>
        </p:nvSpPr>
        <p:spPr>
          <a:xfrm>
            <a:off x="1177199" y="16312199"/>
            <a:ext cx="1578792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800"/>
            </a:lvl1pPr>
          </a:lstStyle>
          <a:p>
            <a:r>
              <a:rPr lang="en-GB" dirty="0"/>
              <a:t>Input, output, storage</a:t>
            </a:r>
            <a:endParaRPr lang="en-GB" dirty="0"/>
          </a:p>
        </p:txBody>
      </p:sp>
      <p:sp>
        <p:nvSpPr>
          <p:cNvPr id="73" name="TextBox 72"/>
          <p:cNvSpPr txBox="1"/>
          <p:nvPr/>
        </p:nvSpPr>
        <p:spPr>
          <a:xfrm>
            <a:off x="843451" y="12580630"/>
            <a:ext cx="1214977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800"/>
            </a:lvl1pPr>
          </a:lstStyle>
          <a:p>
            <a:r>
              <a:rPr lang="en-GB" dirty="0"/>
              <a:t>Operating Systems</a:t>
            </a:r>
            <a:endParaRPr lang="en-GB" dirty="0"/>
          </a:p>
        </p:txBody>
      </p:sp>
      <p:sp>
        <p:nvSpPr>
          <p:cNvPr id="75" name="TextBox 74"/>
          <p:cNvSpPr txBox="1"/>
          <p:nvPr/>
        </p:nvSpPr>
        <p:spPr>
          <a:xfrm>
            <a:off x="6105844" y="12836673"/>
            <a:ext cx="134310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800"/>
            </a:lvl1pPr>
          </a:lstStyle>
          <a:p>
            <a:r>
              <a:rPr lang="en-GB" dirty="0"/>
              <a:t>Databases</a:t>
            </a:r>
            <a:endParaRPr lang="en-GB" dirty="0"/>
          </a:p>
        </p:txBody>
      </p:sp>
      <p:sp>
        <p:nvSpPr>
          <p:cNvPr id="76" name="TextBox 75"/>
          <p:cNvSpPr txBox="1"/>
          <p:nvPr/>
        </p:nvSpPr>
        <p:spPr>
          <a:xfrm>
            <a:off x="6149304" y="10529210"/>
            <a:ext cx="144898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800"/>
            </a:lvl1pPr>
          </a:lstStyle>
          <a:p>
            <a:r>
              <a:rPr lang="en-GB" dirty="0"/>
              <a:t>Programming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-53892" y="9311243"/>
            <a:ext cx="129211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800"/>
            </a:lvl1pPr>
          </a:lstStyle>
          <a:p>
            <a:r>
              <a:rPr lang="en-GB" dirty="0"/>
              <a:t>Systems Software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052907" y="14933858"/>
            <a:ext cx="144898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800" dirty="0" smtClean="0"/>
              <a:t>Programming</a:t>
            </a:r>
            <a:endParaRPr lang="en-GB" sz="1800" dirty="0"/>
          </a:p>
        </p:txBody>
      </p:sp>
      <p:sp>
        <p:nvSpPr>
          <p:cNvPr id="80" name="TextBox 79"/>
          <p:cNvSpPr txBox="1"/>
          <p:nvPr/>
        </p:nvSpPr>
        <p:spPr>
          <a:xfrm>
            <a:off x="3565623" y="14823081"/>
            <a:ext cx="2113528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Programming Techniques</a:t>
            </a:r>
            <a:endParaRPr lang="en-GB" sz="1800" dirty="0"/>
          </a:p>
        </p:txBody>
      </p:sp>
      <p:sp>
        <p:nvSpPr>
          <p:cNvPr id="83" name="TextBox 82"/>
          <p:cNvSpPr txBox="1"/>
          <p:nvPr/>
        </p:nvSpPr>
        <p:spPr>
          <a:xfrm>
            <a:off x="1783733" y="14060600"/>
            <a:ext cx="114538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800"/>
            </a:lvl1pPr>
          </a:lstStyle>
          <a:p>
            <a:r>
              <a:rPr lang="en-GB" dirty="0"/>
              <a:t>Thinking abstractly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C8A4E39-A5D3-4E3C-B675-233EEF1AD624}"/>
              </a:ext>
            </a:extLst>
          </p:cNvPr>
          <p:cNvCxnSpPr>
            <a:cxnSpLocks/>
          </p:cNvCxnSpPr>
          <p:nvPr/>
        </p:nvCxnSpPr>
        <p:spPr>
          <a:xfrm>
            <a:off x="819947" y="15585856"/>
            <a:ext cx="828462" cy="15294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696740" y="14112580"/>
            <a:ext cx="1037411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800"/>
            </a:lvl1pPr>
          </a:lstStyle>
          <a:p>
            <a:r>
              <a:rPr lang="en-GB" dirty="0"/>
              <a:t>Thinking Ahead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4048661" y="12581021"/>
            <a:ext cx="1370926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800"/>
            </a:lvl1pPr>
          </a:lstStyle>
          <a:p>
            <a:r>
              <a:rPr lang="en-GB" dirty="0"/>
              <a:t>Application Generation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821660" y="14230906"/>
            <a:ext cx="1483428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800"/>
            </a:lvl1pPr>
          </a:lstStyle>
          <a:p>
            <a:r>
              <a:rPr lang="en-GB" dirty="0"/>
              <a:t>Programming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7742614" y="14117105"/>
            <a:ext cx="1389292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800"/>
            </a:lvl1pPr>
          </a:lstStyle>
          <a:p>
            <a:r>
              <a:rPr lang="en-GB" dirty="0"/>
              <a:t>Thinking Procedurally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6825473" y="12313493"/>
            <a:ext cx="138929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800"/>
            </a:lvl1pPr>
          </a:lstStyle>
          <a:p>
            <a:r>
              <a:rPr lang="en-GB" dirty="0"/>
              <a:t>Networks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8143820" y="10707005"/>
            <a:ext cx="1389292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800"/>
            </a:lvl1pPr>
          </a:lstStyle>
          <a:p>
            <a:r>
              <a:rPr lang="en-GB" dirty="0"/>
              <a:t>Thinking Logically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2545377" y="11912539"/>
            <a:ext cx="138929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800"/>
            </a:lvl1pPr>
          </a:lstStyle>
          <a:p>
            <a:r>
              <a:rPr lang="en-GB" dirty="0"/>
              <a:t>Issues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4032328" y="10538749"/>
            <a:ext cx="1533174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800"/>
            </a:lvl1pPr>
          </a:lstStyle>
          <a:p>
            <a:r>
              <a:rPr lang="en-GB" dirty="0"/>
              <a:t>Algorithms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-5848" y="11606663"/>
            <a:ext cx="1698597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800"/>
            </a:lvl1pPr>
          </a:lstStyle>
          <a:p>
            <a:r>
              <a:rPr lang="en-GB" dirty="0"/>
              <a:t>Data Structures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1753497" y="9819926"/>
            <a:ext cx="1533174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800"/>
            </a:lvl1pPr>
          </a:lstStyle>
          <a:p>
            <a:r>
              <a:rPr lang="en-GB" dirty="0"/>
              <a:t>NEA: Research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1059114" y="8208757"/>
            <a:ext cx="2588822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800"/>
            </a:lvl1pPr>
          </a:lstStyle>
          <a:p>
            <a:r>
              <a:rPr lang="en-GB" dirty="0"/>
              <a:t>Introduction to programming techniques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3506062" y="9740040"/>
            <a:ext cx="2072372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800"/>
            </a:lvl1pPr>
          </a:lstStyle>
          <a:p>
            <a:r>
              <a:rPr lang="en-GB" dirty="0"/>
              <a:t>NEA: Computational Methods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5733365" y="9769108"/>
            <a:ext cx="1533174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800"/>
            </a:lvl1pPr>
          </a:lstStyle>
          <a:p>
            <a:r>
              <a:rPr lang="en-GB" dirty="0"/>
              <a:t>NEA: Features &amp; Limitations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019728" y="10386160"/>
            <a:ext cx="1628208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800"/>
            </a:lvl1pPr>
          </a:lstStyle>
          <a:p>
            <a:r>
              <a:rPr lang="en-GB" dirty="0" smtClean="0"/>
              <a:t>NEA: Problem Description</a:t>
            </a:r>
            <a:endParaRPr lang="en-GB" dirty="0"/>
          </a:p>
        </p:txBody>
      </p: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9C6FAEDB-5712-418B-A720-799299F38636}"/>
              </a:ext>
            </a:extLst>
          </p:cNvPr>
          <p:cNvCxnSpPr>
            <a:cxnSpLocks/>
          </p:cNvCxnSpPr>
          <p:nvPr/>
        </p:nvCxnSpPr>
        <p:spPr>
          <a:xfrm flipH="1" flipV="1">
            <a:off x="7693650" y="9366069"/>
            <a:ext cx="291119" cy="54470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7855003" y="8101045"/>
            <a:ext cx="1518663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Full mock paper 1 &amp; 2</a:t>
            </a:r>
            <a:endParaRPr lang="en-GB" sz="2000" b="1" dirty="0"/>
          </a:p>
        </p:txBody>
      </p:sp>
      <p:sp>
        <p:nvSpPr>
          <p:cNvPr id="123" name="TextBox 122"/>
          <p:cNvSpPr txBox="1"/>
          <p:nvPr/>
        </p:nvSpPr>
        <p:spPr>
          <a:xfrm>
            <a:off x="641894" y="5874261"/>
            <a:ext cx="1465858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Full mock paper 1 &amp; 2</a:t>
            </a:r>
            <a:endParaRPr lang="en-GB" sz="2000" b="1" dirty="0"/>
          </a:p>
        </p:txBody>
      </p:sp>
      <p:sp>
        <p:nvSpPr>
          <p:cNvPr id="124" name="TextBox 123"/>
          <p:cNvSpPr txBox="1"/>
          <p:nvPr/>
        </p:nvSpPr>
        <p:spPr>
          <a:xfrm>
            <a:off x="2327729" y="2437172"/>
            <a:ext cx="1530684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Full mock paper 1 &amp; 2</a:t>
            </a:r>
            <a:endParaRPr lang="en-GB" sz="2000" b="1" dirty="0"/>
          </a:p>
        </p:txBody>
      </p:sp>
      <p:sp>
        <p:nvSpPr>
          <p:cNvPr id="125" name="TextBox 124"/>
          <p:cNvSpPr txBox="1"/>
          <p:nvPr/>
        </p:nvSpPr>
        <p:spPr>
          <a:xfrm>
            <a:off x="-11817" y="1928258"/>
            <a:ext cx="1394436" cy="14773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800" b="1" dirty="0" smtClean="0"/>
              <a:t>External Exams:</a:t>
            </a:r>
          </a:p>
          <a:p>
            <a:pPr algn="ctr"/>
            <a:r>
              <a:rPr lang="en-GB" sz="1800" b="1" dirty="0" smtClean="0"/>
              <a:t>Paper 1 40%</a:t>
            </a:r>
          </a:p>
          <a:p>
            <a:pPr algn="ctr"/>
            <a:r>
              <a:rPr lang="en-GB" sz="1800" b="1" dirty="0" smtClean="0"/>
              <a:t>Paper 2 40%</a:t>
            </a:r>
          </a:p>
          <a:p>
            <a:pPr algn="ctr"/>
            <a:r>
              <a:rPr lang="en-GB" sz="1800" b="1" dirty="0" smtClean="0"/>
              <a:t>NEA 20%</a:t>
            </a:r>
            <a:endParaRPr lang="en-GB" sz="1800" b="1" dirty="0"/>
          </a:p>
        </p:txBody>
      </p:sp>
      <p:sp>
        <p:nvSpPr>
          <p:cNvPr id="126" name="TextBox 125"/>
          <p:cNvSpPr txBox="1"/>
          <p:nvPr/>
        </p:nvSpPr>
        <p:spPr>
          <a:xfrm>
            <a:off x="4182159" y="6119491"/>
            <a:ext cx="1286722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800"/>
            </a:lvl1pPr>
          </a:lstStyle>
          <a:p>
            <a:r>
              <a:rPr lang="en-GB" dirty="0" smtClean="0"/>
              <a:t>App Generation</a:t>
            </a:r>
            <a:endParaRPr lang="en-GB" dirty="0"/>
          </a:p>
        </p:txBody>
      </p:sp>
      <p:sp>
        <p:nvSpPr>
          <p:cNvPr id="128" name="TextBox 127"/>
          <p:cNvSpPr txBox="1"/>
          <p:nvPr/>
        </p:nvSpPr>
        <p:spPr>
          <a:xfrm>
            <a:off x="7598290" y="6163425"/>
            <a:ext cx="1575251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800"/>
            </a:lvl1pPr>
          </a:lstStyle>
          <a:p>
            <a:r>
              <a:rPr lang="en-GB" dirty="0"/>
              <a:t>NEA: Design</a:t>
            </a:r>
            <a:endParaRPr lang="en-GB" dirty="0"/>
          </a:p>
        </p:txBody>
      </p: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19AED11F-99FB-48BD-8EE7-538D5AFF930F}"/>
              </a:ext>
            </a:extLst>
          </p:cNvPr>
          <p:cNvCxnSpPr>
            <a:cxnSpLocks/>
          </p:cNvCxnSpPr>
          <p:nvPr/>
        </p:nvCxnSpPr>
        <p:spPr>
          <a:xfrm flipV="1">
            <a:off x="2877602" y="7172220"/>
            <a:ext cx="0" cy="41359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19AED11F-99FB-48BD-8EE7-538D5AFF930F}"/>
              </a:ext>
            </a:extLst>
          </p:cNvPr>
          <p:cNvCxnSpPr>
            <a:cxnSpLocks/>
            <a:stCxn id="128" idx="2"/>
          </p:cNvCxnSpPr>
          <p:nvPr/>
        </p:nvCxnSpPr>
        <p:spPr>
          <a:xfrm flipH="1">
            <a:off x="7711030" y="6532757"/>
            <a:ext cx="674886" cy="46326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1916749" y="5448916"/>
            <a:ext cx="224576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800"/>
            </a:lvl1pPr>
          </a:lstStyle>
          <a:p>
            <a:r>
              <a:rPr lang="en-GB" dirty="0"/>
              <a:t>NEA </a:t>
            </a:r>
            <a:r>
              <a:rPr lang="en-GB" dirty="0" smtClean="0"/>
              <a:t>: Implementation</a:t>
            </a:r>
            <a:endParaRPr lang="en-GB" dirty="0"/>
          </a:p>
        </p:txBody>
      </p:sp>
      <p:sp>
        <p:nvSpPr>
          <p:cNvPr id="145" name="TextBox 144"/>
          <p:cNvSpPr txBox="1"/>
          <p:nvPr/>
        </p:nvSpPr>
        <p:spPr>
          <a:xfrm>
            <a:off x="8091841" y="4763903"/>
            <a:ext cx="162733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800"/>
            </a:lvl1pPr>
          </a:lstStyle>
          <a:p>
            <a:r>
              <a:rPr lang="en-GB" dirty="0" smtClean="0"/>
              <a:t>Computational Thinking</a:t>
            </a:r>
            <a:endParaRPr lang="en-GB" dirty="0"/>
          </a:p>
        </p:txBody>
      </p:sp>
      <p:sp>
        <p:nvSpPr>
          <p:cNvPr id="146" name="TextBox 145"/>
          <p:cNvSpPr txBox="1"/>
          <p:nvPr/>
        </p:nvSpPr>
        <p:spPr>
          <a:xfrm>
            <a:off x="53360" y="7143573"/>
            <a:ext cx="1533174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800"/>
            </a:lvl1pPr>
          </a:lstStyle>
          <a:p>
            <a:r>
              <a:rPr lang="en-GB" dirty="0"/>
              <a:t>Compression, encryption, hashing</a:t>
            </a:r>
            <a:endParaRPr lang="en-GB" dirty="0"/>
          </a:p>
        </p:txBody>
      </p: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52614DFF-0EF6-4C6A-AD7D-9B4446A681E6}"/>
              </a:ext>
            </a:extLst>
          </p:cNvPr>
          <p:cNvCxnSpPr>
            <a:cxnSpLocks/>
            <a:stCxn id="147" idx="0"/>
          </p:cNvCxnSpPr>
          <p:nvPr/>
        </p:nvCxnSpPr>
        <p:spPr>
          <a:xfrm flipH="1" flipV="1">
            <a:off x="5108448" y="5059501"/>
            <a:ext cx="29085" cy="42130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4370946" y="5480808"/>
            <a:ext cx="1533174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800"/>
            </a:lvl1pPr>
          </a:lstStyle>
          <a:p>
            <a:r>
              <a:rPr lang="en-GB" dirty="0"/>
              <a:t>NEA Testing</a:t>
            </a:r>
            <a:endParaRPr lang="en-GB" dirty="0"/>
          </a:p>
        </p:txBody>
      </p: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52614DFF-0EF6-4C6A-AD7D-9B4446A681E6}"/>
              </a:ext>
            </a:extLst>
          </p:cNvPr>
          <p:cNvCxnSpPr>
            <a:cxnSpLocks/>
          </p:cNvCxnSpPr>
          <p:nvPr/>
        </p:nvCxnSpPr>
        <p:spPr>
          <a:xfrm flipH="1" flipV="1">
            <a:off x="7034315" y="5037683"/>
            <a:ext cx="158403" cy="65095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6105844" y="5519582"/>
            <a:ext cx="194262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800"/>
            </a:lvl1pPr>
          </a:lstStyle>
          <a:p>
            <a:r>
              <a:rPr lang="en-GB" dirty="0"/>
              <a:t>NEA: Evaluation</a:t>
            </a:r>
            <a:endParaRPr lang="en-GB" dirty="0"/>
          </a:p>
        </p:txBody>
      </p: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52614DFF-0EF6-4C6A-AD7D-9B4446A681E6}"/>
              </a:ext>
            </a:extLst>
          </p:cNvPr>
          <p:cNvCxnSpPr>
            <a:cxnSpLocks/>
          </p:cNvCxnSpPr>
          <p:nvPr/>
        </p:nvCxnSpPr>
        <p:spPr>
          <a:xfrm>
            <a:off x="2281281" y="4483519"/>
            <a:ext cx="33413" cy="33942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52614DFF-0EF6-4C6A-AD7D-9B4446A681E6}"/>
              </a:ext>
            </a:extLst>
          </p:cNvPr>
          <p:cNvCxnSpPr>
            <a:cxnSpLocks/>
          </p:cNvCxnSpPr>
          <p:nvPr/>
        </p:nvCxnSpPr>
        <p:spPr>
          <a:xfrm>
            <a:off x="3919581" y="4225570"/>
            <a:ext cx="33413" cy="61642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7E040C18-2E53-40CA-BFAD-62C81655A485}"/>
              </a:ext>
            </a:extLst>
          </p:cNvPr>
          <p:cNvCxnSpPr>
            <a:cxnSpLocks/>
          </p:cNvCxnSpPr>
          <p:nvPr/>
        </p:nvCxnSpPr>
        <p:spPr>
          <a:xfrm flipV="1">
            <a:off x="7893654" y="3391317"/>
            <a:ext cx="537048" cy="10578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>
            <a:off x="8074056" y="2031809"/>
            <a:ext cx="147168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800"/>
            </a:lvl1pPr>
          </a:lstStyle>
          <a:p>
            <a:r>
              <a:rPr lang="en-GB" dirty="0"/>
              <a:t>Thinking Concurrently</a:t>
            </a:r>
            <a:endParaRPr lang="en-GB" dirty="0"/>
          </a:p>
        </p:txBody>
      </p: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22821085-9B01-1643-85C1-C64AF10D1D68}"/>
              </a:ext>
            </a:extLst>
          </p:cNvPr>
          <p:cNvCxnSpPr>
            <a:cxnSpLocks/>
          </p:cNvCxnSpPr>
          <p:nvPr/>
        </p:nvCxnSpPr>
        <p:spPr>
          <a:xfrm>
            <a:off x="4900206" y="2243630"/>
            <a:ext cx="0" cy="3515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TextBox 171"/>
          <p:cNvSpPr txBox="1"/>
          <p:nvPr/>
        </p:nvSpPr>
        <p:spPr>
          <a:xfrm>
            <a:off x="5896113" y="1642622"/>
            <a:ext cx="1593105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800"/>
            </a:lvl1pPr>
          </a:lstStyle>
          <a:p>
            <a:r>
              <a:rPr lang="en-GB" dirty="0"/>
              <a:t>Computational Methods</a:t>
            </a:r>
            <a:endParaRPr lang="en-GB" dirty="0"/>
          </a:p>
        </p:txBody>
      </p:sp>
      <p:sp>
        <p:nvSpPr>
          <p:cNvPr id="173" name="TextBox 172"/>
          <p:cNvSpPr txBox="1"/>
          <p:nvPr/>
        </p:nvSpPr>
        <p:spPr>
          <a:xfrm>
            <a:off x="4231879" y="1637320"/>
            <a:ext cx="1358256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800"/>
            </a:lvl1pPr>
          </a:lstStyle>
          <a:p>
            <a:r>
              <a:rPr lang="en-GB" dirty="0" smtClean="0"/>
              <a:t>Advanced Algorithms</a:t>
            </a:r>
            <a:endParaRPr lang="en-GB" dirty="0"/>
          </a:p>
        </p:txBody>
      </p:sp>
      <p:sp>
        <p:nvSpPr>
          <p:cNvPr id="155" name="TextBox 154"/>
          <p:cNvSpPr txBox="1"/>
          <p:nvPr/>
        </p:nvSpPr>
        <p:spPr>
          <a:xfrm>
            <a:off x="2904151" y="16490736"/>
            <a:ext cx="221061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800"/>
            </a:lvl1pPr>
          </a:lstStyle>
          <a:p>
            <a:r>
              <a:rPr lang="en-GB" dirty="0"/>
              <a:t>Types of processor</a:t>
            </a:r>
            <a:endParaRPr lang="en-GB" dirty="0"/>
          </a:p>
        </p:txBody>
      </p:sp>
      <p:sp>
        <p:nvSpPr>
          <p:cNvPr id="85" name="TextBox 84"/>
          <p:cNvSpPr txBox="1"/>
          <p:nvPr/>
        </p:nvSpPr>
        <p:spPr>
          <a:xfrm>
            <a:off x="11766" y="13390304"/>
            <a:ext cx="1024792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800"/>
            </a:lvl1pPr>
          </a:lstStyle>
          <a:p>
            <a:r>
              <a:rPr lang="en-GB" dirty="0"/>
              <a:t>Boolean Algebra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4737" y="15281509"/>
            <a:ext cx="881687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800"/>
            </a:lvl1pPr>
          </a:lstStyle>
          <a:p>
            <a:r>
              <a:rPr lang="en-GB" dirty="0"/>
              <a:t>Data Types</a:t>
            </a:r>
          </a:p>
        </p:txBody>
      </p: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ED5654B3-6730-9743-8B5B-BB63078882F5}"/>
              </a:ext>
            </a:extLst>
          </p:cNvPr>
          <p:cNvCxnSpPr>
            <a:cxnSpLocks/>
          </p:cNvCxnSpPr>
          <p:nvPr/>
        </p:nvCxnSpPr>
        <p:spPr>
          <a:xfrm>
            <a:off x="2391101" y="15339315"/>
            <a:ext cx="1" cy="4162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1666609" y="14933858"/>
            <a:ext cx="144898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800" dirty="0" smtClean="0"/>
              <a:t>Programming</a:t>
            </a:r>
            <a:endParaRPr lang="en-GB" sz="1800" dirty="0"/>
          </a:p>
        </p:txBody>
      </p:sp>
      <p:sp>
        <p:nvSpPr>
          <p:cNvPr id="163" name="TextBox 162"/>
          <p:cNvSpPr txBox="1"/>
          <p:nvPr/>
        </p:nvSpPr>
        <p:spPr>
          <a:xfrm>
            <a:off x="3114674" y="14208764"/>
            <a:ext cx="144898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800" dirty="0" smtClean="0"/>
              <a:t>Programming</a:t>
            </a:r>
            <a:endParaRPr lang="en-GB" sz="1800" dirty="0"/>
          </a:p>
        </p:txBody>
      </p: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H="1" flipV="1">
            <a:off x="3850113" y="13849347"/>
            <a:ext cx="3762" cy="3993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extBox 166"/>
          <p:cNvSpPr txBox="1"/>
          <p:nvPr/>
        </p:nvSpPr>
        <p:spPr>
          <a:xfrm>
            <a:off x="8251939" y="13260259"/>
            <a:ext cx="1483428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800"/>
            </a:lvl1pPr>
          </a:lstStyle>
          <a:p>
            <a:r>
              <a:rPr lang="en-GB" dirty="0"/>
              <a:t>Programming</a:t>
            </a:r>
          </a:p>
        </p:txBody>
      </p: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866897A3-A6FE-40C7-8A62-80E372D7DDE7}"/>
              </a:ext>
            </a:extLst>
          </p:cNvPr>
          <p:cNvCxnSpPr>
            <a:cxnSpLocks/>
          </p:cNvCxnSpPr>
          <p:nvPr/>
        </p:nvCxnSpPr>
        <p:spPr>
          <a:xfrm flipH="1" flipV="1">
            <a:off x="8735621" y="12902076"/>
            <a:ext cx="315478" cy="41158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Box 179"/>
          <p:cNvSpPr txBox="1"/>
          <p:nvPr/>
        </p:nvSpPr>
        <p:spPr>
          <a:xfrm>
            <a:off x="7466760" y="9749680"/>
            <a:ext cx="1651253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800"/>
            </a:lvl1pPr>
          </a:lstStyle>
          <a:p>
            <a:r>
              <a:rPr lang="en-GB" dirty="0"/>
              <a:t>NEA: </a:t>
            </a:r>
            <a:r>
              <a:rPr lang="en-GB" dirty="0" smtClean="0"/>
              <a:t>Hardware &amp; Software</a:t>
            </a:r>
            <a:endParaRPr lang="en-GB" dirty="0"/>
          </a:p>
        </p:txBody>
      </p: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9C6FAEDB-5712-418B-A720-799299F38636}"/>
              </a:ext>
            </a:extLst>
          </p:cNvPr>
          <p:cNvCxnSpPr>
            <a:cxnSpLocks/>
          </p:cNvCxnSpPr>
          <p:nvPr/>
        </p:nvCxnSpPr>
        <p:spPr>
          <a:xfrm flipH="1" flipV="1">
            <a:off x="7999306" y="9165628"/>
            <a:ext cx="453478" cy="37525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/>
        </p:nvSpPr>
        <p:spPr>
          <a:xfrm>
            <a:off x="8195261" y="8998421"/>
            <a:ext cx="1445805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800"/>
            </a:lvl1pPr>
          </a:lstStyle>
          <a:p>
            <a:r>
              <a:rPr lang="en-GB" dirty="0"/>
              <a:t>NEA: </a:t>
            </a:r>
            <a:r>
              <a:rPr lang="en-GB" dirty="0" smtClean="0"/>
              <a:t>Success Criteria</a:t>
            </a:r>
            <a:endParaRPr lang="en-GB" dirty="0"/>
          </a:p>
        </p:txBody>
      </p: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>
            <a:off x="3126332" y="13128079"/>
            <a:ext cx="6614" cy="39892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TextBox 183"/>
          <p:cNvSpPr txBox="1"/>
          <p:nvPr/>
        </p:nvSpPr>
        <p:spPr>
          <a:xfrm>
            <a:off x="2493211" y="12779285"/>
            <a:ext cx="1214977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800"/>
            </a:lvl1pPr>
          </a:lstStyle>
          <a:p>
            <a:r>
              <a:rPr lang="en-GB" dirty="0"/>
              <a:t>Legislation</a:t>
            </a:r>
            <a:endParaRPr lang="en-GB" dirty="0"/>
          </a:p>
        </p:txBody>
      </p:sp>
      <p:cxnSp>
        <p:nvCxnSpPr>
          <p:cNvPr id="185" name="Straight Connector 184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H="1" flipV="1">
            <a:off x="5846656" y="11403699"/>
            <a:ext cx="16238" cy="68447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TextBox 185"/>
          <p:cNvSpPr txBox="1"/>
          <p:nvPr/>
        </p:nvSpPr>
        <p:spPr>
          <a:xfrm>
            <a:off x="4844317" y="11905805"/>
            <a:ext cx="201985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800"/>
            </a:lvl1pPr>
          </a:lstStyle>
          <a:p>
            <a:r>
              <a:rPr lang="en-GB" dirty="0"/>
              <a:t>Web Technologies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983737" y="8396319"/>
            <a:ext cx="1533174" cy="376523"/>
            <a:chOff x="4590790" y="8408233"/>
            <a:chExt cx="1533174" cy="376523"/>
          </a:xfrm>
        </p:grpSpPr>
        <p:grpSp>
          <p:nvGrpSpPr>
            <p:cNvPr id="3" name="Group 2"/>
            <p:cNvGrpSpPr/>
            <p:nvPr/>
          </p:nvGrpSpPr>
          <p:grpSpPr>
            <a:xfrm>
              <a:off x="4590790" y="8415424"/>
              <a:ext cx="1533174" cy="369332"/>
              <a:chOff x="4590790" y="8415424"/>
              <a:chExt cx="1533174" cy="369332"/>
            </a:xfrm>
          </p:grpSpPr>
          <p:sp>
            <p:nvSpPr>
              <p:cNvPr id="116" name="TextBox 115"/>
              <p:cNvSpPr txBox="1"/>
              <p:nvPr/>
            </p:nvSpPr>
            <p:spPr>
              <a:xfrm>
                <a:off x="4590790" y="8415424"/>
                <a:ext cx="1533174" cy="36933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sz="1800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4603893" y="8428577"/>
                <a:ext cx="785477" cy="3456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r"/>
                <a:endParaRPr lang="en-GB" sz="18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4717293" y="8408233"/>
              <a:ext cx="12866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800" dirty="0" smtClean="0"/>
                <a:t>Revision</a:t>
              </a:r>
              <a:endParaRPr lang="en-GB" sz="1800" dirty="0"/>
            </a:p>
          </p:txBody>
        </p:sp>
      </p:grp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6DB874D9-09C2-4F69-9FD9-FEE3C6AD48B3}"/>
              </a:ext>
            </a:extLst>
          </p:cNvPr>
          <p:cNvCxnSpPr>
            <a:cxnSpLocks/>
          </p:cNvCxnSpPr>
          <p:nvPr/>
        </p:nvCxnSpPr>
        <p:spPr>
          <a:xfrm>
            <a:off x="6600960" y="8772842"/>
            <a:ext cx="0" cy="49790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 txBox="1"/>
          <p:nvPr/>
        </p:nvSpPr>
        <p:spPr>
          <a:xfrm>
            <a:off x="5769335" y="8283887"/>
            <a:ext cx="1502501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800"/>
            </a:lvl1pPr>
          </a:lstStyle>
          <a:p>
            <a:r>
              <a:rPr lang="en-GB" dirty="0" smtClean="0"/>
              <a:t>DEFOLD Skills Development</a:t>
            </a:r>
            <a:endParaRPr lang="en-GB" dirty="0"/>
          </a:p>
        </p:txBody>
      </p:sp>
      <p:sp>
        <p:nvSpPr>
          <p:cNvPr id="187" name="TextBox 186"/>
          <p:cNvSpPr txBox="1"/>
          <p:nvPr/>
        </p:nvSpPr>
        <p:spPr>
          <a:xfrm>
            <a:off x="8587731" y="16214885"/>
            <a:ext cx="98302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Paper 1</a:t>
            </a:r>
            <a:endParaRPr lang="en-GB" sz="1800" dirty="0"/>
          </a:p>
        </p:txBody>
      </p:sp>
      <p:sp>
        <p:nvSpPr>
          <p:cNvPr id="188" name="TextBox 187"/>
          <p:cNvSpPr txBox="1"/>
          <p:nvPr/>
        </p:nvSpPr>
        <p:spPr>
          <a:xfrm>
            <a:off x="8587730" y="16669719"/>
            <a:ext cx="983021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800"/>
            </a:lvl1pPr>
          </a:lstStyle>
          <a:p>
            <a:r>
              <a:rPr lang="en-GB" dirty="0" smtClean="0"/>
              <a:t>Paper 2</a:t>
            </a:r>
            <a:endParaRPr lang="en-GB" dirty="0"/>
          </a:p>
        </p:txBody>
      </p:sp>
      <p:sp>
        <p:nvSpPr>
          <p:cNvPr id="189" name="TextBox 188"/>
          <p:cNvSpPr txBox="1"/>
          <p:nvPr/>
        </p:nvSpPr>
        <p:spPr>
          <a:xfrm>
            <a:off x="8587678" y="17132731"/>
            <a:ext cx="98280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1800" dirty="0" smtClean="0"/>
              <a:t>NEA</a:t>
            </a:r>
            <a:endParaRPr lang="en-GB" sz="1800" dirty="0"/>
          </a:p>
        </p:txBody>
      </p:sp>
      <p:sp>
        <p:nvSpPr>
          <p:cNvPr id="130" name="TextBox 129"/>
          <p:cNvSpPr txBox="1"/>
          <p:nvPr/>
        </p:nvSpPr>
        <p:spPr>
          <a:xfrm>
            <a:off x="1760928" y="7462184"/>
            <a:ext cx="2334454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800"/>
            </a:lvl1pPr>
          </a:lstStyle>
          <a:p>
            <a:r>
              <a:rPr lang="en-GB" dirty="0"/>
              <a:t>Types of programming language</a:t>
            </a:r>
            <a:endParaRPr lang="en-GB" dirty="0"/>
          </a:p>
        </p:txBody>
      </p: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7D1A76D7-946A-434B-9E20-E66593C9A965}"/>
              </a:ext>
            </a:extLst>
          </p:cNvPr>
          <p:cNvCxnSpPr>
            <a:cxnSpLocks/>
          </p:cNvCxnSpPr>
          <p:nvPr/>
        </p:nvCxnSpPr>
        <p:spPr>
          <a:xfrm>
            <a:off x="3017779" y="6435364"/>
            <a:ext cx="12227" cy="62762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2" name="Group 191"/>
          <p:cNvGrpSpPr/>
          <p:nvPr/>
        </p:nvGrpSpPr>
        <p:grpSpPr>
          <a:xfrm>
            <a:off x="2245935" y="6090673"/>
            <a:ext cx="1533174" cy="376523"/>
            <a:chOff x="4590790" y="8408233"/>
            <a:chExt cx="1533174" cy="376523"/>
          </a:xfrm>
        </p:grpSpPr>
        <p:grpSp>
          <p:nvGrpSpPr>
            <p:cNvPr id="193" name="Group 192"/>
            <p:cNvGrpSpPr/>
            <p:nvPr/>
          </p:nvGrpSpPr>
          <p:grpSpPr>
            <a:xfrm>
              <a:off x="4590790" y="8415424"/>
              <a:ext cx="1533174" cy="369332"/>
              <a:chOff x="4590790" y="8415424"/>
              <a:chExt cx="1533174" cy="369332"/>
            </a:xfrm>
          </p:grpSpPr>
          <p:sp>
            <p:nvSpPr>
              <p:cNvPr id="195" name="TextBox 194"/>
              <p:cNvSpPr txBox="1"/>
              <p:nvPr/>
            </p:nvSpPr>
            <p:spPr>
              <a:xfrm>
                <a:off x="4590790" y="8415424"/>
                <a:ext cx="1533174" cy="36933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sz="1800" dirty="0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4603893" y="8428577"/>
                <a:ext cx="785477" cy="3456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r"/>
                <a:endParaRPr lang="en-GB" sz="18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94" name="TextBox 193"/>
            <p:cNvSpPr txBox="1"/>
            <p:nvPr/>
          </p:nvSpPr>
          <p:spPr>
            <a:xfrm>
              <a:off x="4717293" y="8408233"/>
              <a:ext cx="12866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800" dirty="0" smtClean="0"/>
                <a:t>Revision</a:t>
              </a:r>
              <a:endParaRPr lang="en-GB" sz="1800" dirty="0"/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4288989" y="3231759"/>
            <a:ext cx="1533174" cy="376523"/>
            <a:chOff x="4590790" y="8408233"/>
            <a:chExt cx="1533174" cy="376523"/>
          </a:xfrm>
        </p:grpSpPr>
        <p:grpSp>
          <p:nvGrpSpPr>
            <p:cNvPr id="200" name="Group 199"/>
            <p:cNvGrpSpPr/>
            <p:nvPr/>
          </p:nvGrpSpPr>
          <p:grpSpPr>
            <a:xfrm>
              <a:off x="4590790" y="8415424"/>
              <a:ext cx="1533174" cy="369332"/>
              <a:chOff x="4590790" y="8415424"/>
              <a:chExt cx="1533174" cy="369332"/>
            </a:xfrm>
          </p:grpSpPr>
          <p:sp>
            <p:nvSpPr>
              <p:cNvPr id="202" name="TextBox 201"/>
              <p:cNvSpPr txBox="1"/>
              <p:nvPr/>
            </p:nvSpPr>
            <p:spPr>
              <a:xfrm>
                <a:off x="4590790" y="8415424"/>
                <a:ext cx="1533174" cy="36933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sz="1800" dirty="0"/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4603893" y="8428577"/>
                <a:ext cx="785477" cy="3456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r"/>
                <a:endParaRPr lang="en-GB" sz="18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01" name="TextBox 200"/>
            <p:cNvSpPr txBox="1"/>
            <p:nvPr/>
          </p:nvSpPr>
          <p:spPr>
            <a:xfrm>
              <a:off x="4717293" y="8408233"/>
              <a:ext cx="12866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800" dirty="0" smtClean="0"/>
                <a:t>Revision</a:t>
              </a:r>
              <a:endParaRPr lang="en-GB" sz="1800" dirty="0"/>
            </a:p>
          </p:txBody>
        </p:sp>
      </p:grpSp>
      <p:sp>
        <p:nvSpPr>
          <p:cNvPr id="204" name="TextBox 203"/>
          <p:cNvSpPr txBox="1"/>
          <p:nvPr/>
        </p:nvSpPr>
        <p:spPr>
          <a:xfrm>
            <a:off x="6478506" y="3302374"/>
            <a:ext cx="143692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800"/>
            </a:lvl1pPr>
          </a:lstStyle>
          <a:p>
            <a:r>
              <a:rPr lang="en-GB" dirty="0" smtClean="0"/>
              <a:t>Legislation</a:t>
            </a:r>
            <a:endParaRPr lang="en-GB" dirty="0"/>
          </a:p>
        </p:txBody>
      </p:sp>
      <p:sp>
        <p:nvSpPr>
          <p:cNvPr id="205" name="TextBox 204"/>
          <p:cNvSpPr txBox="1"/>
          <p:nvPr/>
        </p:nvSpPr>
        <p:spPr>
          <a:xfrm>
            <a:off x="6478506" y="3872870"/>
            <a:ext cx="1436922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800"/>
            </a:lvl1pPr>
          </a:lstStyle>
          <a:p>
            <a:r>
              <a:rPr lang="en-GB" dirty="0" smtClean="0"/>
              <a:t>Boolean Algebra</a:t>
            </a:r>
            <a:endParaRPr lang="en-GB" dirty="0"/>
          </a:p>
        </p:txBody>
      </p:sp>
      <p:sp>
        <p:nvSpPr>
          <p:cNvPr id="206" name="TextBox 205"/>
          <p:cNvSpPr txBox="1"/>
          <p:nvPr/>
        </p:nvSpPr>
        <p:spPr>
          <a:xfrm>
            <a:off x="4726170" y="3884189"/>
            <a:ext cx="1436922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800"/>
            </a:lvl1pPr>
          </a:lstStyle>
          <a:p>
            <a:r>
              <a:rPr lang="en-GB" dirty="0" smtClean="0"/>
              <a:t>Data Structures</a:t>
            </a:r>
            <a:endParaRPr lang="en-GB" dirty="0"/>
          </a:p>
        </p:txBody>
      </p:sp>
      <p:sp>
        <p:nvSpPr>
          <p:cNvPr id="207" name="TextBox 206"/>
          <p:cNvSpPr txBox="1"/>
          <p:nvPr/>
        </p:nvSpPr>
        <p:spPr>
          <a:xfrm>
            <a:off x="3176169" y="3961105"/>
            <a:ext cx="143692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800"/>
            </a:lvl1pPr>
          </a:lstStyle>
          <a:p>
            <a:r>
              <a:rPr lang="en-GB" dirty="0" smtClean="0"/>
              <a:t>Data Types</a:t>
            </a:r>
            <a:endParaRPr lang="en-GB" dirty="0"/>
          </a:p>
        </p:txBody>
      </p:sp>
      <p:sp>
        <p:nvSpPr>
          <p:cNvPr id="208" name="TextBox 207"/>
          <p:cNvSpPr txBox="1"/>
          <p:nvPr/>
        </p:nvSpPr>
        <p:spPr>
          <a:xfrm>
            <a:off x="1544512" y="3911229"/>
            <a:ext cx="1436922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800"/>
            </a:lvl1pPr>
          </a:lstStyle>
          <a:p>
            <a:r>
              <a:rPr lang="en-GB" dirty="0" smtClean="0"/>
              <a:t>Web Technologies</a:t>
            </a:r>
            <a:endParaRPr lang="en-GB" dirty="0"/>
          </a:p>
        </p:txBody>
      </p:sp>
      <p:sp>
        <p:nvSpPr>
          <p:cNvPr id="209" name="TextBox 208"/>
          <p:cNvSpPr txBox="1"/>
          <p:nvPr/>
        </p:nvSpPr>
        <p:spPr>
          <a:xfrm>
            <a:off x="31791" y="4495982"/>
            <a:ext cx="143692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800"/>
            </a:lvl1pPr>
          </a:lstStyle>
          <a:p>
            <a:r>
              <a:rPr lang="en-GB" dirty="0" smtClean="0"/>
              <a:t>Networks</a:t>
            </a:r>
            <a:endParaRPr lang="en-GB" dirty="0"/>
          </a:p>
        </p:txBody>
      </p:sp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19AED11F-99FB-48BD-8EE7-538D5AFF930F}"/>
              </a:ext>
            </a:extLst>
          </p:cNvPr>
          <p:cNvCxnSpPr>
            <a:cxnSpLocks/>
          </p:cNvCxnSpPr>
          <p:nvPr/>
        </p:nvCxnSpPr>
        <p:spPr>
          <a:xfrm flipV="1">
            <a:off x="5228872" y="7173942"/>
            <a:ext cx="0" cy="41359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>
            <a:extLst>
              <a:ext uri="{FF2B5EF4-FFF2-40B4-BE49-F238E27FC236}">
                <a16:creationId xmlns:a16="http://schemas.microsoft.com/office/drawing/2014/main" id="{19AED11F-99FB-48BD-8EE7-538D5AFF930F}"/>
              </a:ext>
            </a:extLst>
          </p:cNvPr>
          <p:cNvCxnSpPr>
            <a:cxnSpLocks/>
          </p:cNvCxnSpPr>
          <p:nvPr/>
        </p:nvCxnSpPr>
        <p:spPr>
          <a:xfrm>
            <a:off x="6469747" y="6456617"/>
            <a:ext cx="0" cy="55027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TextBox 212"/>
          <p:cNvSpPr txBox="1"/>
          <p:nvPr/>
        </p:nvSpPr>
        <p:spPr>
          <a:xfrm>
            <a:off x="5797983" y="6119215"/>
            <a:ext cx="1483874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800"/>
            </a:lvl1pPr>
          </a:lstStyle>
          <a:p>
            <a:r>
              <a:rPr lang="en-GB" dirty="0" smtClean="0"/>
              <a:t>Input, output, storage</a:t>
            </a:r>
            <a:endParaRPr lang="en-GB" dirty="0"/>
          </a:p>
        </p:txBody>
      </p:sp>
      <p:cxnSp>
        <p:nvCxnSpPr>
          <p:cNvPr id="218" name="Straight Connector 217">
            <a:extLst>
              <a:ext uri="{FF2B5EF4-FFF2-40B4-BE49-F238E27FC236}">
                <a16:creationId xmlns:a16="http://schemas.microsoft.com/office/drawing/2014/main" id="{19AED11F-99FB-48BD-8EE7-538D5AFF930F}"/>
              </a:ext>
            </a:extLst>
          </p:cNvPr>
          <p:cNvCxnSpPr>
            <a:cxnSpLocks/>
          </p:cNvCxnSpPr>
          <p:nvPr/>
        </p:nvCxnSpPr>
        <p:spPr>
          <a:xfrm flipV="1">
            <a:off x="6856839" y="7147620"/>
            <a:ext cx="0" cy="41359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TextBox 216"/>
          <p:cNvSpPr txBox="1"/>
          <p:nvPr/>
        </p:nvSpPr>
        <p:spPr>
          <a:xfrm>
            <a:off x="6241087" y="7504685"/>
            <a:ext cx="1128559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800"/>
            </a:lvl1pPr>
          </a:lstStyle>
          <a:p>
            <a:r>
              <a:rPr lang="en-GB" dirty="0" smtClean="0"/>
              <a:t>The processor</a:t>
            </a:r>
            <a:endParaRPr lang="en-GB" dirty="0"/>
          </a:p>
        </p:txBody>
      </p:sp>
      <p:sp>
        <p:nvSpPr>
          <p:cNvPr id="211" name="TextBox 210"/>
          <p:cNvSpPr txBox="1"/>
          <p:nvPr/>
        </p:nvSpPr>
        <p:spPr>
          <a:xfrm>
            <a:off x="4604703" y="7449992"/>
            <a:ext cx="1128559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800"/>
            </a:lvl1pPr>
          </a:lstStyle>
          <a:p>
            <a:r>
              <a:rPr lang="en-GB" dirty="0" smtClean="0"/>
              <a:t>Operating Systems</a:t>
            </a:r>
            <a:endParaRPr lang="en-GB" dirty="0"/>
          </a:p>
        </p:txBody>
      </p:sp>
      <p:cxnSp>
        <p:nvCxnSpPr>
          <p:cNvPr id="220" name="Straight Connector 219">
            <a:extLst>
              <a:ext uri="{FF2B5EF4-FFF2-40B4-BE49-F238E27FC236}">
                <a16:creationId xmlns:a16="http://schemas.microsoft.com/office/drawing/2014/main" id="{22821085-9B01-1643-85C1-C64AF10D1D68}"/>
              </a:ext>
            </a:extLst>
          </p:cNvPr>
          <p:cNvCxnSpPr>
            <a:cxnSpLocks/>
          </p:cNvCxnSpPr>
          <p:nvPr/>
        </p:nvCxnSpPr>
        <p:spPr>
          <a:xfrm flipH="1">
            <a:off x="8343364" y="3951103"/>
            <a:ext cx="877219" cy="2636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TextBox 218"/>
          <p:cNvSpPr txBox="1"/>
          <p:nvPr/>
        </p:nvSpPr>
        <p:spPr>
          <a:xfrm>
            <a:off x="8472848" y="3670468"/>
            <a:ext cx="125609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800"/>
            </a:lvl1pPr>
          </a:lstStyle>
          <a:p>
            <a:r>
              <a:rPr lang="en-GB" dirty="0"/>
              <a:t>Algorithms</a:t>
            </a:r>
            <a:endParaRPr lang="en-GB" dirty="0"/>
          </a:p>
        </p:txBody>
      </p:sp>
      <p:cxnSp>
        <p:nvCxnSpPr>
          <p:cNvPr id="221" name="Straight Connector 220">
            <a:extLst>
              <a:ext uri="{FF2B5EF4-FFF2-40B4-BE49-F238E27FC236}">
                <a16:creationId xmlns:a16="http://schemas.microsoft.com/office/drawing/2014/main" id="{52614DFF-0EF6-4C6A-AD7D-9B4446A681E6}"/>
              </a:ext>
            </a:extLst>
          </p:cNvPr>
          <p:cNvCxnSpPr>
            <a:cxnSpLocks/>
          </p:cNvCxnSpPr>
          <p:nvPr/>
        </p:nvCxnSpPr>
        <p:spPr>
          <a:xfrm>
            <a:off x="1135696" y="5341102"/>
            <a:ext cx="485850" cy="10781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TextBox 209"/>
          <p:cNvSpPr txBox="1"/>
          <p:nvPr/>
        </p:nvSpPr>
        <p:spPr>
          <a:xfrm>
            <a:off x="-81053" y="5118090"/>
            <a:ext cx="143692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800"/>
            </a:lvl1pPr>
          </a:lstStyle>
          <a:p>
            <a:r>
              <a:rPr lang="en-GB" dirty="0" smtClean="0"/>
              <a:t>Databases</a:t>
            </a:r>
            <a:endParaRPr lang="en-GB" dirty="0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16200000">
            <a:off x="1123415" y="2427261"/>
            <a:ext cx="938427" cy="735967"/>
          </a:xfrm>
          <a:prstGeom prst="triangle">
            <a:avLst>
              <a:gd name="adj" fmla="val 48759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  <a:gs pos="39000">
                <a:schemeClr val="accent1">
                  <a:lumMod val="45000"/>
                  <a:lumOff val="55000"/>
                </a:schemeClr>
              </a:gs>
              <a:gs pos="84000">
                <a:srgbClr val="0020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AE7ED6C182ED408A69B174A1B81E82" ma:contentTypeVersion="18" ma:contentTypeDescription="Create a new document." ma:contentTypeScope="" ma:versionID="128cbba7d7b969790eed124b066b4716">
  <xsd:schema xmlns:xsd="http://www.w3.org/2001/XMLSchema" xmlns:xs="http://www.w3.org/2001/XMLSchema" xmlns:p="http://schemas.microsoft.com/office/2006/metadata/properties" xmlns:ns2="91c74df8-1e46-45b4-bd67-b5e67cb8cfb2" xmlns:ns3="912e7bfb-0f1d-4096-82cb-c34f89414f40" targetNamespace="http://schemas.microsoft.com/office/2006/metadata/properties" ma:root="true" ma:fieldsID="444bed5e30ae8852ea223d6d792cf481" ns2:_="" ns3:_="">
    <xsd:import namespace="91c74df8-1e46-45b4-bd67-b5e67cb8cfb2"/>
    <xsd:import namespace="912e7bfb-0f1d-4096-82cb-c34f89414f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c74df8-1e46-45b4-bd67-b5e67cb8cf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bea0db1e-6074-4392-8ead-a15cfd0464a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2e7bfb-0f1d-4096-82cb-c34f89414f4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e63ae3a-8fb2-4425-9368-146fce48696f}" ma:internalName="TaxCatchAll" ma:showField="CatchAllData" ma:web="912e7bfb-0f1d-4096-82cb-c34f89414f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1c74df8-1e46-45b4-bd67-b5e67cb8cfb2">
      <Terms xmlns="http://schemas.microsoft.com/office/infopath/2007/PartnerControls"/>
    </lcf76f155ced4ddcb4097134ff3c332f>
    <TaxCatchAll xmlns="912e7bfb-0f1d-4096-82cb-c34f89414f40" xsi:nil="true"/>
  </documentManagement>
</p:properties>
</file>

<file path=customXml/itemProps1.xml><?xml version="1.0" encoding="utf-8"?>
<ds:datastoreItem xmlns:ds="http://schemas.openxmlformats.org/officeDocument/2006/customXml" ds:itemID="{004BB7AD-068A-4A5E-B25C-04841A05EFD9}"/>
</file>

<file path=customXml/itemProps2.xml><?xml version="1.0" encoding="utf-8"?>
<ds:datastoreItem xmlns:ds="http://schemas.openxmlformats.org/officeDocument/2006/customXml" ds:itemID="{9E0C1D77-BA49-481F-8045-2FC599199F3C}"/>
</file>

<file path=customXml/itemProps3.xml><?xml version="1.0" encoding="utf-8"?>
<ds:datastoreItem xmlns:ds="http://schemas.openxmlformats.org/officeDocument/2006/customXml" ds:itemID="{0B0B151D-00BB-40FD-8F3F-AFBB5FA2E88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15629</TotalTime>
  <Words>187</Words>
  <Application>Microsoft Office PowerPoint</Application>
  <PresentationFormat>Custom</PresentationFormat>
  <Paragraphs>75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Mr Hanson</cp:lastModifiedBy>
  <cp:revision>308</cp:revision>
  <cp:lastPrinted>2019-10-07T07:04:47Z</cp:lastPrinted>
  <dcterms:created xsi:type="dcterms:W3CDTF">2018-02-08T08:28:53Z</dcterms:created>
  <dcterms:modified xsi:type="dcterms:W3CDTF">2021-07-07T16:36:37Z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0x01010095298BF7159C0A40A6FE7FC548C5976F</vt:lpwstr>
  </property>
  <property fmtid="{D5CDD505-2E9C-101B-9397-08002B2CF9AE}" pid="3" name="Order">
    <vt:r8>4243200</vt:r8>
  </property>
</Properties>
</file>