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"/>
  </p:notesMasterIdLst>
  <p:sldIdLst>
    <p:sldId id="256" r:id="rId2"/>
  </p:sldIdLst>
  <p:sldSz cx="9720263" cy="17640300"/>
  <p:notesSz cx="6797675" cy="9982200"/>
  <p:defaultTextStyle>
    <a:defPPr>
      <a:defRPr lang="en-US"/>
    </a:defPPr>
    <a:lvl1pPr marL="0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1pPr>
    <a:lvl2pPr marL="547237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2pPr>
    <a:lvl3pPr marL="1094475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3pPr>
    <a:lvl4pPr marL="164171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4pPr>
    <a:lvl5pPr marL="2188951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5pPr>
    <a:lvl6pPr marL="2736188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6pPr>
    <a:lvl7pPr marL="3283426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7pPr>
    <a:lvl8pPr marL="3830663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8pPr>
    <a:lvl9pPr marL="4377902" algn="l" defTabSz="1094475" rtl="0" eaLnBrk="1" latinLnBrk="0" hangingPunct="1">
      <a:defRPr sz="21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56">
          <p15:clr>
            <a:srgbClr val="A4A3A4"/>
          </p15:clr>
        </p15:guide>
        <p15:guide id="2" pos="306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0D8"/>
    <a:srgbClr val="BD139D"/>
    <a:srgbClr val="144856"/>
    <a:srgbClr val="175A68"/>
    <a:srgbClr val="FE5E00"/>
    <a:srgbClr val="F8B308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5833" autoAdjust="0"/>
  </p:normalViewPr>
  <p:slideViewPr>
    <p:cSldViewPr snapToGrid="0">
      <p:cViewPr varScale="1">
        <p:scale>
          <a:sx n="29" d="100"/>
          <a:sy n="29" d="100"/>
        </p:scale>
        <p:origin x="2982" y="156"/>
      </p:cViewPr>
      <p:guideLst>
        <p:guide orient="horz" pos="5556"/>
        <p:guide pos="30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EA94C-77A3-2040-8584-2856F8330D11}" type="datetimeFigureOut">
              <a:rPr lang="en-US" smtClean="0"/>
              <a:t>9/5/2022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71738" y="1247775"/>
            <a:ext cx="185420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803526"/>
            <a:ext cx="5438775" cy="39303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82531"/>
            <a:ext cx="2946400" cy="499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A575A-FE42-F34E-BE8D-35435E3FEA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87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1pPr>
    <a:lvl2pPr marL="465338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2pPr>
    <a:lvl3pPr marL="930676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3pPr>
    <a:lvl4pPr marL="1396014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4pPr>
    <a:lvl5pPr marL="1861353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5pPr>
    <a:lvl6pPr marL="2326691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6pPr>
    <a:lvl7pPr marL="2792029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7pPr>
    <a:lvl8pPr marL="3257367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8pPr>
    <a:lvl9pPr marL="3722705" algn="l" defTabSz="930676" rtl="0" eaLnBrk="1" latinLnBrk="0" hangingPunct="1">
      <a:defRPr sz="122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71738" y="1247775"/>
            <a:ext cx="1854200" cy="33686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0A575A-FE42-F34E-BE8D-35435E3FEA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75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2886967"/>
            <a:ext cx="8262224" cy="6141438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9265242"/>
            <a:ext cx="7290197" cy="4258988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8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885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939183"/>
            <a:ext cx="2095932" cy="149493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939183"/>
            <a:ext cx="6166292" cy="1494933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67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4520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4397830"/>
            <a:ext cx="8383727" cy="7337874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11805123"/>
            <a:ext cx="8383727" cy="3858814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705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4695913"/>
            <a:ext cx="4131112" cy="1119260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358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939186"/>
            <a:ext cx="8383727" cy="340964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4324325"/>
            <a:ext cx="4112126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6443610"/>
            <a:ext cx="4112126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4324325"/>
            <a:ext cx="4132378" cy="2119285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6443610"/>
            <a:ext cx="4132378" cy="9477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038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6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8011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2539880"/>
            <a:ext cx="4920883" cy="12536047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296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1176020"/>
            <a:ext cx="3135038" cy="4116070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2539880"/>
            <a:ext cx="4920883" cy="12536047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5292090"/>
            <a:ext cx="3135038" cy="9804251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305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939186"/>
            <a:ext cx="8383727" cy="3409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4695913"/>
            <a:ext cx="8383727" cy="111926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CC7FA-4DC8-4AC2-8BC3-7D8537098B71}" type="datetimeFigureOut">
              <a:rPr lang="en-GB" smtClean="0"/>
              <a:t>05/09/2022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6349948"/>
            <a:ext cx="328058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6349948"/>
            <a:ext cx="2187059" cy="9391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9427D-ACDB-44CB-AE16-16FE043BA36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3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7086400" y="11814070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Speech Bubble: Rectangle with Corners Rounded 73">
            <a:extLst>
              <a:ext uri="{FF2B5EF4-FFF2-40B4-BE49-F238E27FC236}">
                <a16:creationId xmlns:a16="http://schemas.microsoft.com/office/drawing/2014/main" id="{BDC2A4FA-DFC1-4BBB-8C7C-AA926C23DCE4}"/>
              </a:ext>
            </a:extLst>
          </p:cNvPr>
          <p:cNvSpPr/>
          <p:nvPr/>
        </p:nvSpPr>
        <p:spPr>
          <a:xfrm>
            <a:off x="7055876" y="14961481"/>
            <a:ext cx="1196063" cy="461665"/>
          </a:xfrm>
          <a:prstGeom prst="wedgeRoundRect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0" name="Rectangle 399">
            <a:extLst>
              <a:ext uri="{FF2B5EF4-FFF2-40B4-BE49-F238E27FC236}">
                <a16:creationId xmlns:a16="http://schemas.microsoft.com/office/drawing/2014/main" id="{001523A3-D0A5-3447-9A4B-DA59FA07C8E9}"/>
              </a:ext>
            </a:extLst>
          </p:cNvPr>
          <p:cNvSpPr/>
          <p:nvPr/>
        </p:nvSpPr>
        <p:spPr>
          <a:xfrm>
            <a:off x="4060" y="-6035"/>
            <a:ext cx="9726896" cy="17640300"/>
          </a:xfrm>
          <a:prstGeom prst="rect">
            <a:avLst/>
          </a:prstGeom>
          <a:solidFill>
            <a:srgbClr val="1448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77E6DF-4EA3-D14D-8E13-28AB8D609DDE}"/>
              </a:ext>
            </a:extLst>
          </p:cNvPr>
          <p:cNvSpPr/>
          <p:nvPr/>
        </p:nvSpPr>
        <p:spPr>
          <a:xfrm>
            <a:off x="98463" y="130181"/>
            <a:ext cx="9366739" cy="170548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" dirty="0"/>
              <a:t>Identifying and understanding customer needs</a:t>
            </a:r>
            <a:endParaRPr lang="en-US" sz="800" dirty="0"/>
          </a:p>
        </p:txBody>
      </p:sp>
      <p:sp>
        <p:nvSpPr>
          <p:cNvPr id="15" name="Block Arc 14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75791" y="13204986"/>
            <a:ext cx="3845665" cy="2184400"/>
          </a:xfrm>
          <a:prstGeom prst="blockArc">
            <a:avLst>
              <a:gd name="adj1" fmla="val 10737289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953674" y="15609288"/>
            <a:ext cx="6575417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Block Arc 131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398617" y="10416096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928849" y="12372506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Rectangle 141">
            <a:extLst>
              <a:ext uri="{FF2B5EF4-FFF2-40B4-BE49-F238E27FC236}">
                <a16:creationId xmlns:a16="http://schemas.microsoft.com/office/drawing/2014/main" id="{5B6ECEE5-8B0A-BE49-88D6-380CCB5771D4}"/>
              </a:ext>
            </a:extLst>
          </p:cNvPr>
          <p:cNvSpPr/>
          <p:nvPr/>
        </p:nvSpPr>
        <p:spPr>
          <a:xfrm>
            <a:off x="2114179" y="5298315"/>
            <a:ext cx="5827821" cy="6173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Block Arc 142">
            <a:extLst>
              <a:ext uri="{FF2B5EF4-FFF2-40B4-BE49-F238E27FC236}">
                <a16:creationId xmlns:a16="http://schemas.microsoft.com/office/drawing/2014/main" id="{F9A4C65A-77AF-D444-B52E-87C937A7CC66}"/>
              </a:ext>
            </a:extLst>
          </p:cNvPr>
          <p:cNvSpPr/>
          <p:nvPr/>
        </p:nvSpPr>
        <p:spPr>
          <a:xfrm rot="16200000">
            <a:off x="442546" y="3131009"/>
            <a:ext cx="3354315" cy="2143192"/>
          </a:xfrm>
          <a:prstGeom prst="blockArc">
            <a:avLst>
              <a:gd name="adj1" fmla="val 10800000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5" name="Rectangle 214">
            <a:extLst>
              <a:ext uri="{FF2B5EF4-FFF2-40B4-BE49-F238E27FC236}">
                <a16:creationId xmlns:a16="http://schemas.microsoft.com/office/drawing/2014/main" id="{19CB39D4-AD12-0B45-8E85-C9D1845FD3AE}"/>
              </a:ext>
            </a:extLst>
          </p:cNvPr>
          <p:cNvSpPr/>
          <p:nvPr/>
        </p:nvSpPr>
        <p:spPr>
          <a:xfrm>
            <a:off x="2114181" y="2525447"/>
            <a:ext cx="6683993" cy="60417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5400000">
            <a:off x="8630206" y="2458139"/>
            <a:ext cx="938427" cy="735967"/>
          </a:xfrm>
          <a:prstGeom prst="triangle">
            <a:avLst>
              <a:gd name="adj" fmla="val 48759"/>
            </a:avLst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38000">
                <a:schemeClr val="accent1">
                  <a:lumMod val="45000"/>
                  <a:lumOff val="55000"/>
                </a:schemeClr>
              </a:gs>
              <a:gs pos="39000">
                <a:schemeClr val="accent1">
                  <a:lumMod val="45000"/>
                  <a:lumOff val="55000"/>
                </a:schemeClr>
              </a:gs>
              <a:gs pos="84000">
                <a:srgbClr val="002060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H="1" flipV="1">
            <a:off x="7612493" y="15941136"/>
            <a:ext cx="4648" cy="4625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222257" y="16036628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B554B049-F74B-48F1-A036-FC00BC393C00}"/>
              </a:ext>
            </a:extLst>
          </p:cNvPr>
          <p:cNvSpPr txBox="1"/>
          <p:nvPr/>
        </p:nvSpPr>
        <p:spPr>
          <a:xfrm>
            <a:off x="2102787" y="409880"/>
            <a:ext cx="5645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Learning </a:t>
            </a:r>
            <a:r>
              <a:rPr lang="en-GB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anose="020B0604020202020204" pitchFamily="2" charset="-79"/>
                <a:cs typeface="Aharoni" panose="020B0604020202020204" pitchFamily="2" charset="-79"/>
              </a:rPr>
              <a:t>Journey</a:t>
            </a:r>
          </a:p>
        </p:txBody>
      </p:sp>
      <p:cxnSp>
        <p:nvCxnSpPr>
          <p:cNvPr id="391" name="Straight Connector 390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2469189" y="15192313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2" name="Straight Connector 42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6860711" y="12264174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5" name="Straight Connector 424">
            <a:extLst>
              <a:ext uri="{FF2B5EF4-FFF2-40B4-BE49-F238E27FC236}">
                <a16:creationId xmlns:a16="http://schemas.microsoft.com/office/drawing/2014/main" id="{866897A3-A6FE-40C7-8A62-80E372D7DDE7}"/>
              </a:ext>
            </a:extLst>
          </p:cNvPr>
          <p:cNvCxnSpPr>
            <a:cxnSpLocks/>
          </p:cNvCxnSpPr>
          <p:nvPr/>
        </p:nvCxnSpPr>
        <p:spPr>
          <a:xfrm flipV="1">
            <a:off x="5525709" y="12840842"/>
            <a:ext cx="3357" cy="47008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440238" y="1217124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0" name="Straight Connector 54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4971367" y="12161657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003199" y="1276925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7836" y="293257"/>
            <a:ext cx="1105236" cy="1043343"/>
          </a:xfrm>
          <a:prstGeom prst="rect">
            <a:avLst/>
          </a:prstGeom>
        </p:spPr>
      </p:pic>
      <p:pic>
        <p:nvPicPr>
          <p:cNvPr id="176" name="Picture 17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91" y="317108"/>
            <a:ext cx="1105236" cy="1043343"/>
          </a:xfrm>
          <a:prstGeom prst="rect">
            <a:avLst/>
          </a:prstGeom>
        </p:spPr>
      </p:pic>
      <p:grpSp>
        <p:nvGrpSpPr>
          <p:cNvPr id="67" name="Group 66"/>
          <p:cNvGrpSpPr/>
          <p:nvPr/>
        </p:nvGrpSpPr>
        <p:grpSpPr>
          <a:xfrm>
            <a:off x="8069054" y="15222039"/>
            <a:ext cx="1214980" cy="1304869"/>
            <a:chOff x="8052593" y="6682157"/>
            <a:chExt cx="1214980" cy="1304869"/>
          </a:xfrm>
        </p:grpSpPr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8052593" y="668215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8231760" y="6899587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102" name="TextBox 101"/>
          <p:cNvSpPr txBox="1"/>
          <p:nvPr/>
        </p:nvSpPr>
        <p:spPr>
          <a:xfrm>
            <a:off x="6750131" y="11126885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Algebraic fractions</a:t>
            </a:r>
            <a:endParaRPr lang="en-GB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6182562" y="1164126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Circles</a:t>
            </a:r>
            <a:endParaRPr lang="en-GB" sz="18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866404" y="13514475"/>
            <a:ext cx="1513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Transforming graphs</a:t>
            </a:r>
            <a:endParaRPr lang="en-GB" sz="18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238623" y="1173255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Binomial expansion</a:t>
            </a:r>
            <a:endParaRPr lang="en-GB" sz="1800" dirty="0"/>
          </a:p>
        </p:txBody>
      </p:sp>
      <p:sp>
        <p:nvSpPr>
          <p:cNvPr id="110" name="TextBox 109"/>
          <p:cNvSpPr txBox="1"/>
          <p:nvPr/>
        </p:nvSpPr>
        <p:spPr>
          <a:xfrm>
            <a:off x="3294258" y="13340496"/>
            <a:ext cx="1552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Cubic, quartic, reciprocal graphs</a:t>
            </a:r>
            <a:endParaRPr lang="en-GB" sz="1800" dirty="0"/>
          </a:p>
        </p:txBody>
      </p:sp>
      <p:sp>
        <p:nvSpPr>
          <p:cNvPr id="111" name="TextBox 110"/>
          <p:cNvSpPr txBox="1"/>
          <p:nvPr/>
        </p:nvSpPr>
        <p:spPr>
          <a:xfrm>
            <a:off x="2141398" y="604862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Normal distribution</a:t>
            </a:r>
            <a:endParaRPr lang="en-GB" sz="1800" dirty="0"/>
          </a:p>
        </p:txBody>
      </p:sp>
      <p:sp>
        <p:nvSpPr>
          <p:cNvPr id="112" name="TextBox 111"/>
          <p:cNvSpPr txBox="1"/>
          <p:nvPr/>
        </p:nvSpPr>
        <p:spPr>
          <a:xfrm>
            <a:off x="1862799" y="14383883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Equations and inequalities</a:t>
            </a:r>
            <a:endParaRPr lang="en-GB" sz="18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754438" y="1631064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Quadratic graphs</a:t>
            </a:r>
            <a:endParaRPr lang="en-GB" sz="1800" dirty="0"/>
          </a:p>
        </p:txBody>
      </p:sp>
      <p:sp>
        <p:nvSpPr>
          <p:cNvPr id="116" name="TextBox 115"/>
          <p:cNvSpPr txBox="1"/>
          <p:nvPr/>
        </p:nvSpPr>
        <p:spPr>
          <a:xfrm>
            <a:off x="4580308" y="1656769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err="1" smtClean="0"/>
              <a:t>Probabilty</a:t>
            </a:r>
            <a:endParaRPr lang="en-GB" sz="1800" dirty="0"/>
          </a:p>
        </p:txBody>
      </p:sp>
      <p:sp>
        <p:nvSpPr>
          <p:cNvPr id="117" name="TextBox 116"/>
          <p:cNvSpPr txBox="1"/>
          <p:nvPr/>
        </p:nvSpPr>
        <p:spPr>
          <a:xfrm>
            <a:off x="5712778" y="1493788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Quadratic equations</a:t>
            </a:r>
            <a:endParaRPr lang="en-GB" sz="1800" dirty="0"/>
          </a:p>
        </p:txBody>
      </p:sp>
      <p:sp>
        <p:nvSpPr>
          <p:cNvPr id="118" name="TextBox 117"/>
          <p:cNvSpPr txBox="1"/>
          <p:nvPr/>
        </p:nvSpPr>
        <p:spPr>
          <a:xfrm>
            <a:off x="6943526" y="1647810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GCSE revision</a:t>
            </a:r>
            <a:endParaRPr lang="en-GB" sz="1800" dirty="0"/>
          </a:p>
        </p:txBody>
      </p:sp>
      <p:sp>
        <p:nvSpPr>
          <p:cNvPr id="123" name="TextBox 122"/>
          <p:cNvSpPr txBox="1"/>
          <p:nvPr/>
        </p:nvSpPr>
        <p:spPr>
          <a:xfrm>
            <a:off x="4985340" y="10952845"/>
            <a:ext cx="1475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Representing data</a:t>
            </a:r>
            <a:endParaRPr lang="en-GB" sz="1800" dirty="0"/>
          </a:p>
        </p:txBody>
      </p:sp>
      <p:sp>
        <p:nvSpPr>
          <p:cNvPr id="124" name="TextBox 123"/>
          <p:cNvSpPr txBox="1"/>
          <p:nvPr/>
        </p:nvSpPr>
        <p:spPr>
          <a:xfrm>
            <a:off x="4401985" y="947818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Trig ratios</a:t>
            </a:r>
            <a:endParaRPr lang="en-GB" sz="1800" dirty="0"/>
          </a:p>
        </p:txBody>
      </p:sp>
      <p:sp>
        <p:nvSpPr>
          <p:cNvPr id="125" name="TextBox 124"/>
          <p:cNvSpPr txBox="1"/>
          <p:nvPr/>
        </p:nvSpPr>
        <p:spPr>
          <a:xfrm>
            <a:off x="6347839" y="956338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Factor theorem</a:t>
            </a:r>
            <a:endParaRPr lang="en-GB" sz="1800" dirty="0"/>
          </a:p>
        </p:txBody>
      </p:sp>
      <p:cxnSp>
        <p:nvCxnSpPr>
          <p:cNvPr id="156" name="Straight Connector 1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073243" y="12835281"/>
            <a:ext cx="0" cy="82342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7321496" y="12800693"/>
            <a:ext cx="28747" cy="42054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Connector 16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3440238" y="16009639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Connector 163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580308" y="15151882"/>
            <a:ext cx="9888" cy="63773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329080" y="15307213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Rectangle 169">
            <a:extLst>
              <a:ext uri="{FF2B5EF4-FFF2-40B4-BE49-F238E27FC236}">
                <a16:creationId xmlns:a16="http://schemas.microsoft.com/office/drawing/2014/main" id="{361D24CC-941E-4C47-B0EC-E144352A4A74}"/>
              </a:ext>
            </a:extLst>
          </p:cNvPr>
          <p:cNvSpPr/>
          <p:nvPr/>
        </p:nvSpPr>
        <p:spPr>
          <a:xfrm>
            <a:off x="1830297" y="10205490"/>
            <a:ext cx="6238758" cy="61073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Block Arc 168">
            <a:extLst>
              <a:ext uri="{FF2B5EF4-FFF2-40B4-BE49-F238E27FC236}">
                <a16:creationId xmlns:a16="http://schemas.microsoft.com/office/drawing/2014/main" id="{D2F97453-494C-5746-8E17-4A67EE1BF309}"/>
              </a:ext>
            </a:extLst>
          </p:cNvPr>
          <p:cNvSpPr/>
          <p:nvPr/>
        </p:nvSpPr>
        <p:spPr>
          <a:xfrm rot="16200000">
            <a:off x="212112" y="8062734"/>
            <a:ext cx="3326268" cy="2184400"/>
          </a:xfrm>
          <a:prstGeom prst="blockArc">
            <a:avLst>
              <a:gd name="adj1" fmla="val 10794188"/>
              <a:gd name="adj2" fmla="val 156513"/>
              <a:gd name="adj3" fmla="val 28217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1" name="Block Arc 170">
            <a:extLst>
              <a:ext uri="{FF2B5EF4-FFF2-40B4-BE49-F238E27FC236}">
                <a16:creationId xmlns:a16="http://schemas.microsoft.com/office/drawing/2014/main" id="{2ABDDAA7-1330-5846-8957-036F466F9A01}"/>
              </a:ext>
            </a:extLst>
          </p:cNvPr>
          <p:cNvSpPr/>
          <p:nvPr/>
        </p:nvSpPr>
        <p:spPr>
          <a:xfrm rot="5400000" flipH="1">
            <a:off x="6295579" y="5535390"/>
            <a:ext cx="2847721" cy="2325134"/>
          </a:xfrm>
          <a:prstGeom prst="blockArc">
            <a:avLst>
              <a:gd name="adj1" fmla="val 10800000"/>
              <a:gd name="adj2" fmla="val 1572"/>
              <a:gd name="adj3" fmla="val 27649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2" name="Rectangle 171">
            <a:extLst>
              <a:ext uri="{FF2B5EF4-FFF2-40B4-BE49-F238E27FC236}">
                <a16:creationId xmlns:a16="http://schemas.microsoft.com/office/drawing/2014/main" id="{8EE221F3-E29A-7E44-BA3E-4DDEF353168D}"/>
              </a:ext>
            </a:extLst>
          </p:cNvPr>
          <p:cNvSpPr/>
          <p:nvPr/>
        </p:nvSpPr>
        <p:spPr>
          <a:xfrm>
            <a:off x="1805471" y="7491800"/>
            <a:ext cx="5942715" cy="621843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428053" y="10474825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206BE152-910A-2843-A2AB-7EEE1AB8E0D0}"/>
              </a:ext>
            </a:extLst>
          </p:cNvPr>
          <p:cNvCxnSpPr>
            <a:cxnSpLocks/>
          </p:cNvCxnSpPr>
          <p:nvPr/>
        </p:nvCxnSpPr>
        <p:spPr>
          <a:xfrm flipV="1">
            <a:off x="2154084" y="10612217"/>
            <a:ext cx="0" cy="4682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>
            <a:extLst>
              <a:ext uri="{FF2B5EF4-FFF2-40B4-BE49-F238E27FC236}">
                <a16:creationId xmlns:a16="http://schemas.microsoft.com/office/drawing/2014/main" id="{7FEBCA52-4E69-4E21-AABE-C6B6046DDF5B}"/>
              </a:ext>
            </a:extLst>
          </p:cNvPr>
          <p:cNvCxnSpPr>
            <a:cxnSpLocks/>
          </p:cNvCxnSpPr>
          <p:nvPr/>
        </p:nvCxnSpPr>
        <p:spPr>
          <a:xfrm>
            <a:off x="7359558" y="7387852"/>
            <a:ext cx="6366" cy="36342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958279" y="7346122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4726982" y="7888553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8" name="TextBox 197"/>
          <p:cNvSpPr txBox="1"/>
          <p:nvPr/>
        </p:nvSpPr>
        <p:spPr>
          <a:xfrm>
            <a:off x="1144277" y="680952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Data and Sampling</a:t>
            </a:r>
            <a:endParaRPr lang="en-GB" sz="1800" dirty="0"/>
          </a:p>
        </p:txBody>
      </p:sp>
      <p:sp>
        <p:nvSpPr>
          <p:cNvPr id="200" name="TextBox 199"/>
          <p:cNvSpPr txBox="1"/>
          <p:nvPr/>
        </p:nvSpPr>
        <p:spPr>
          <a:xfrm>
            <a:off x="1442430" y="1104405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Hypothesis testing</a:t>
            </a:r>
            <a:endParaRPr lang="en-GB" sz="1800" dirty="0"/>
          </a:p>
        </p:txBody>
      </p:sp>
      <p:sp>
        <p:nvSpPr>
          <p:cNvPr id="205" name="TextBox 204"/>
          <p:cNvSpPr txBox="1"/>
          <p:nvPr/>
        </p:nvSpPr>
        <p:spPr>
          <a:xfrm>
            <a:off x="2430093" y="834701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Integration</a:t>
            </a:r>
            <a:endParaRPr lang="en-GB" sz="1800" dirty="0"/>
          </a:p>
        </p:txBody>
      </p: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1192311" y="8965952"/>
            <a:ext cx="578982" cy="167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Straight Connector 208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2993792" y="7888350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Straight Connector 209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117049" y="7907707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7752520" y="7894904"/>
            <a:ext cx="464840" cy="30681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5814332" y="10551984"/>
            <a:ext cx="0" cy="602013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>
            <a:extLst>
              <a:ext uri="{FF2B5EF4-FFF2-40B4-BE49-F238E27FC236}">
                <a16:creationId xmlns:a16="http://schemas.microsoft.com/office/drawing/2014/main" id="{ED5654B3-6730-9743-8B5B-BB63078882F5}"/>
              </a:ext>
            </a:extLst>
          </p:cNvPr>
          <p:cNvCxnSpPr>
            <a:cxnSpLocks/>
          </p:cNvCxnSpPr>
          <p:nvPr/>
        </p:nvCxnSpPr>
        <p:spPr>
          <a:xfrm>
            <a:off x="7093707" y="9925178"/>
            <a:ext cx="1" cy="4162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39981D08-B8AF-4086-AE03-C44C8CE55DC7}"/>
              </a:ext>
            </a:extLst>
          </p:cNvPr>
          <p:cNvCxnSpPr>
            <a:cxnSpLocks/>
          </p:cNvCxnSpPr>
          <p:nvPr/>
        </p:nvCxnSpPr>
        <p:spPr>
          <a:xfrm>
            <a:off x="3066756" y="9986779"/>
            <a:ext cx="0" cy="49187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6591665" y="10612217"/>
            <a:ext cx="0" cy="207511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Box 219"/>
          <p:cNvSpPr txBox="1"/>
          <p:nvPr/>
        </p:nvSpPr>
        <p:spPr>
          <a:xfrm>
            <a:off x="6379730" y="8376929"/>
            <a:ext cx="14746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Exponentials and logarithms</a:t>
            </a:r>
            <a:endParaRPr lang="en-GB" sz="1800" dirty="0"/>
          </a:p>
        </p:txBody>
      </p:sp>
      <p:sp>
        <p:nvSpPr>
          <p:cNvPr id="226" name="TextBox 225"/>
          <p:cNvSpPr txBox="1"/>
          <p:nvPr/>
        </p:nvSpPr>
        <p:spPr>
          <a:xfrm>
            <a:off x="5475499" y="6833359"/>
            <a:ext cx="1558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Proof</a:t>
            </a:r>
            <a:endParaRPr lang="en-GB" sz="1800" dirty="0"/>
          </a:p>
        </p:txBody>
      </p:sp>
      <p:grpSp>
        <p:nvGrpSpPr>
          <p:cNvPr id="70" name="Group 69"/>
          <p:cNvGrpSpPr/>
          <p:nvPr/>
        </p:nvGrpSpPr>
        <p:grpSpPr>
          <a:xfrm>
            <a:off x="7821197" y="5022954"/>
            <a:ext cx="1214980" cy="1304869"/>
            <a:chOff x="12910430" y="5750177"/>
            <a:chExt cx="1214980" cy="1304869"/>
          </a:xfrm>
        </p:grpSpPr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ACF0C630-75E2-F848-B9E5-7E5905E2C993}"/>
                </a:ext>
              </a:extLst>
            </p:cNvPr>
            <p:cNvSpPr/>
            <p:nvPr/>
          </p:nvSpPr>
          <p:spPr>
            <a:xfrm>
              <a:off x="12910430" y="5750177"/>
              <a:ext cx="1214980" cy="1304869"/>
            </a:xfrm>
            <a:prstGeom prst="ellipse">
              <a:avLst/>
            </a:pr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37258FC4-E633-1F40-B961-0AFD7DEF4AD4}"/>
                </a:ext>
              </a:extLst>
            </p:cNvPr>
            <p:cNvSpPr/>
            <p:nvPr/>
          </p:nvSpPr>
          <p:spPr>
            <a:xfrm>
              <a:off x="13113168" y="5950960"/>
              <a:ext cx="841075" cy="90330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230" name="Straight Connector 229">
            <a:extLst>
              <a:ext uri="{FF2B5EF4-FFF2-40B4-BE49-F238E27FC236}">
                <a16:creationId xmlns:a16="http://schemas.microsoft.com/office/drawing/2014/main" id="{432DE9D9-B0B5-F742-8942-7B37AAB3C019}"/>
              </a:ext>
            </a:extLst>
          </p:cNvPr>
          <p:cNvCxnSpPr>
            <a:cxnSpLocks/>
          </p:cNvCxnSpPr>
          <p:nvPr/>
        </p:nvCxnSpPr>
        <p:spPr>
          <a:xfrm flipV="1">
            <a:off x="7296947" y="5579260"/>
            <a:ext cx="270" cy="653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V="1">
            <a:off x="4949676" y="5727905"/>
            <a:ext cx="0" cy="418026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3171529" y="2156078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2327158" y="2817549"/>
            <a:ext cx="23051" cy="711645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V="1">
            <a:off x="4002936" y="2897070"/>
            <a:ext cx="14987" cy="43535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6479168" y="2905038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  <a:stCxn id="111" idx="0"/>
          </p:cNvCxnSpPr>
          <p:nvPr/>
        </p:nvCxnSpPr>
        <p:spPr>
          <a:xfrm flipV="1">
            <a:off x="2827198" y="5672671"/>
            <a:ext cx="0" cy="37595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Straight Connector 264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6263382" y="5052834"/>
            <a:ext cx="0" cy="380902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TextBox 205"/>
          <p:cNvSpPr txBox="1"/>
          <p:nvPr/>
        </p:nvSpPr>
        <p:spPr>
          <a:xfrm>
            <a:off x="1706473" y="3516150"/>
            <a:ext cx="15223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Trig functions</a:t>
            </a:r>
            <a:endParaRPr lang="en-GB" sz="1800" dirty="0"/>
          </a:p>
        </p:txBody>
      </p:sp>
      <p:sp>
        <p:nvSpPr>
          <p:cNvPr id="219" name="TextBox 218"/>
          <p:cNvSpPr txBox="1"/>
          <p:nvPr/>
        </p:nvSpPr>
        <p:spPr>
          <a:xfrm>
            <a:off x="6815707" y="13359083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Measures of location and spread</a:t>
            </a:r>
            <a:endParaRPr lang="en-GB" sz="1800" dirty="0"/>
          </a:p>
        </p:txBody>
      </p:sp>
      <p:cxnSp>
        <p:nvCxnSpPr>
          <p:cNvPr id="229" name="Straight Connector 228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 flipH="1" flipV="1">
            <a:off x="3958279" y="10533715"/>
            <a:ext cx="21779" cy="47534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8" name="TextBox 267"/>
          <p:cNvSpPr txBox="1"/>
          <p:nvPr/>
        </p:nvSpPr>
        <p:spPr>
          <a:xfrm>
            <a:off x="3074847" y="6927734"/>
            <a:ext cx="1818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Modelling in mechanics</a:t>
            </a:r>
            <a:endParaRPr lang="en-GB" sz="1800" dirty="0"/>
          </a:p>
        </p:txBody>
      </p:sp>
      <p:sp>
        <p:nvSpPr>
          <p:cNvPr id="269" name="TextBox 268"/>
          <p:cNvSpPr txBox="1"/>
          <p:nvPr/>
        </p:nvSpPr>
        <p:spPr>
          <a:xfrm>
            <a:off x="4263876" y="829072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Forces and motion</a:t>
            </a:r>
            <a:endParaRPr lang="en-GB" sz="1800" dirty="0"/>
          </a:p>
        </p:txBody>
      </p:sp>
      <p:sp>
        <p:nvSpPr>
          <p:cNvPr id="280" name="TextBox 279"/>
          <p:cNvSpPr txBox="1"/>
          <p:nvPr/>
        </p:nvSpPr>
        <p:spPr>
          <a:xfrm>
            <a:off x="2827198" y="10943668"/>
            <a:ext cx="1979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Trig identities and equations</a:t>
            </a:r>
            <a:endParaRPr lang="en-GB" sz="1800" dirty="0"/>
          </a:p>
        </p:txBody>
      </p:sp>
      <p:sp>
        <p:nvSpPr>
          <p:cNvPr id="281" name="TextBox 280"/>
          <p:cNvSpPr txBox="1"/>
          <p:nvPr/>
        </p:nvSpPr>
        <p:spPr>
          <a:xfrm>
            <a:off x="2447902" y="9574747"/>
            <a:ext cx="14867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Statistical distributions</a:t>
            </a:r>
            <a:endParaRPr lang="en-GB" sz="1800" dirty="0"/>
          </a:p>
        </p:txBody>
      </p:sp>
      <p:sp>
        <p:nvSpPr>
          <p:cNvPr id="282" name="TextBox 281"/>
          <p:cNvSpPr txBox="1"/>
          <p:nvPr/>
        </p:nvSpPr>
        <p:spPr>
          <a:xfrm>
            <a:off x="1683570" y="8806969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Differentiation</a:t>
            </a:r>
            <a:endParaRPr lang="en-GB" sz="1800" dirty="0"/>
          </a:p>
        </p:txBody>
      </p:sp>
      <p:sp>
        <p:nvSpPr>
          <p:cNvPr id="290" name="TextBox 289"/>
          <p:cNvSpPr txBox="1"/>
          <p:nvPr/>
        </p:nvSpPr>
        <p:spPr>
          <a:xfrm>
            <a:off x="7883298" y="8178769"/>
            <a:ext cx="158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Variable acceleration</a:t>
            </a:r>
            <a:endParaRPr lang="en-GB" sz="1800" dirty="0"/>
          </a:p>
        </p:txBody>
      </p: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5084912" y="9783682"/>
            <a:ext cx="10175" cy="485644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>
            <a:off x="1988519" y="7346122"/>
            <a:ext cx="0" cy="44688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6" name="Straight Connector 295">
            <a:extLst>
              <a:ext uri="{FF2B5EF4-FFF2-40B4-BE49-F238E27FC236}">
                <a16:creationId xmlns:a16="http://schemas.microsoft.com/office/drawing/2014/main" id="{A43FCBD3-15AC-074B-89C1-9811AED33C3A}"/>
              </a:ext>
            </a:extLst>
          </p:cNvPr>
          <p:cNvCxnSpPr>
            <a:cxnSpLocks/>
          </p:cNvCxnSpPr>
          <p:nvPr/>
        </p:nvCxnSpPr>
        <p:spPr>
          <a:xfrm>
            <a:off x="4010125" y="5057307"/>
            <a:ext cx="3559" cy="457798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0" name="Straight Connector 29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5323598" y="2278890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Box 212"/>
          <p:cNvSpPr txBox="1"/>
          <p:nvPr/>
        </p:nvSpPr>
        <p:spPr>
          <a:xfrm>
            <a:off x="6579341" y="6219961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Sequence and series</a:t>
            </a:r>
            <a:endParaRPr lang="en-GB" sz="1800" dirty="0"/>
          </a:p>
        </p:txBody>
      </p:sp>
      <p:sp>
        <p:nvSpPr>
          <p:cNvPr id="272" name="TextBox 271"/>
          <p:cNvSpPr txBox="1"/>
          <p:nvPr/>
        </p:nvSpPr>
        <p:spPr>
          <a:xfrm>
            <a:off x="3905948" y="1481122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Straight line graphs</a:t>
            </a:r>
            <a:endParaRPr lang="en-GB" sz="1800" dirty="0"/>
          </a:p>
        </p:txBody>
      </p:sp>
      <p:sp>
        <p:nvSpPr>
          <p:cNvPr id="278" name="TextBox 277"/>
          <p:cNvSpPr txBox="1"/>
          <p:nvPr/>
        </p:nvSpPr>
        <p:spPr>
          <a:xfrm>
            <a:off x="5132118" y="4231297"/>
            <a:ext cx="21634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Regression, correlation and hypothesis testing</a:t>
            </a:r>
            <a:endParaRPr lang="en-GB" sz="1800" dirty="0"/>
          </a:p>
        </p:txBody>
      </p:sp>
      <p:sp>
        <p:nvSpPr>
          <p:cNvPr id="307" name="TextBox 306"/>
          <p:cNvSpPr txBox="1"/>
          <p:nvPr/>
        </p:nvSpPr>
        <p:spPr>
          <a:xfrm>
            <a:off x="4098601" y="6135771"/>
            <a:ext cx="17059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Conditional probability</a:t>
            </a:r>
            <a:endParaRPr lang="en-GB" sz="1800" dirty="0"/>
          </a:p>
        </p:txBody>
      </p:sp>
      <p:sp>
        <p:nvSpPr>
          <p:cNvPr id="308" name="TextBox 307"/>
          <p:cNvSpPr txBox="1"/>
          <p:nvPr/>
        </p:nvSpPr>
        <p:spPr>
          <a:xfrm>
            <a:off x="3284407" y="4703138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Binomial expansions</a:t>
            </a:r>
            <a:endParaRPr lang="en-GB" sz="1800" dirty="0"/>
          </a:p>
        </p:txBody>
      </p:sp>
      <p:sp>
        <p:nvSpPr>
          <p:cNvPr id="309" name="TextBox 308"/>
          <p:cNvSpPr txBox="1"/>
          <p:nvPr/>
        </p:nvSpPr>
        <p:spPr>
          <a:xfrm>
            <a:off x="1699547" y="13501425"/>
            <a:ext cx="137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Correlation and regression</a:t>
            </a:r>
            <a:endParaRPr lang="en-GB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2807276" y="1153333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Constant acceleration</a:t>
            </a:r>
            <a:endParaRPr lang="en-GB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2405024" y="161335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Forces and friction</a:t>
            </a:r>
            <a:endParaRPr lang="en-GB" sz="1800" dirty="0"/>
          </a:p>
        </p:txBody>
      </p:sp>
      <p:sp>
        <p:nvSpPr>
          <p:cNvPr id="312" name="TextBox 311"/>
          <p:cNvSpPr txBox="1"/>
          <p:nvPr/>
        </p:nvSpPr>
        <p:spPr>
          <a:xfrm>
            <a:off x="3369041" y="3376557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Parametric equations</a:t>
            </a:r>
            <a:endParaRPr lang="en-GB" sz="1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4561757" y="1737405"/>
            <a:ext cx="1538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Moments and projectiles</a:t>
            </a:r>
            <a:endParaRPr lang="en-GB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5453480" y="3316123"/>
            <a:ext cx="2159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Differentiation and numerical methods</a:t>
            </a:r>
            <a:endParaRPr lang="en-GB" sz="1800" dirty="0"/>
          </a:p>
        </p:txBody>
      </p:sp>
      <p:cxnSp>
        <p:nvCxnSpPr>
          <p:cNvPr id="168" name="Straight Connector 167">
            <a:extLst>
              <a:ext uri="{FF2B5EF4-FFF2-40B4-BE49-F238E27FC236}">
                <a16:creationId xmlns:a16="http://schemas.microsoft.com/office/drawing/2014/main" id="{AF52F4AD-7FD7-46EA-8CF6-709D7AEBBF7E}"/>
              </a:ext>
            </a:extLst>
          </p:cNvPr>
          <p:cNvCxnSpPr>
            <a:cxnSpLocks/>
          </p:cNvCxnSpPr>
          <p:nvPr/>
        </p:nvCxnSpPr>
        <p:spPr>
          <a:xfrm flipH="1">
            <a:off x="6309137" y="7144881"/>
            <a:ext cx="9049" cy="714357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6697454" y="6927734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Algebraic methods</a:t>
            </a:r>
            <a:endParaRPr lang="en-GB" sz="18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802456" y="428734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Radians</a:t>
            </a:r>
            <a:endParaRPr lang="en-GB" sz="1800" dirty="0"/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>
            <a:off x="1573308" y="4610509"/>
            <a:ext cx="578982" cy="1675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6541904" y="187408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Integration</a:t>
            </a:r>
            <a:endParaRPr lang="en-GB" sz="1800" dirty="0"/>
          </a:p>
        </p:txBody>
      </p: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BAB821FE-ABED-48FC-AF5C-5F449419C1B0}"/>
              </a:ext>
            </a:extLst>
          </p:cNvPr>
          <p:cNvCxnSpPr>
            <a:cxnSpLocks/>
          </p:cNvCxnSpPr>
          <p:nvPr/>
        </p:nvCxnSpPr>
        <p:spPr>
          <a:xfrm>
            <a:off x="7140029" y="2284371"/>
            <a:ext cx="9995" cy="386520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7535382" y="3352287"/>
            <a:ext cx="1548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800" dirty="0" smtClean="0"/>
              <a:t>Vectors</a:t>
            </a:r>
            <a:endParaRPr lang="en-GB" sz="18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BEAF29EE-0050-4A4F-AF4B-0518661AE57E}"/>
              </a:ext>
            </a:extLst>
          </p:cNvPr>
          <p:cNvCxnSpPr>
            <a:cxnSpLocks/>
          </p:cNvCxnSpPr>
          <p:nvPr/>
        </p:nvCxnSpPr>
        <p:spPr>
          <a:xfrm flipH="1" flipV="1">
            <a:off x="8248221" y="2991329"/>
            <a:ext cx="3762" cy="399329"/>
          </a:xfrm>
          <a:prstGeom prst="line">
            <a:avLst/>
          </a:prstGeom>
          <a:ln w="19050">
            <a:solidFill>
              <a:srgbClr val="00B0F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Box 8"/>
          <p:cNvSpPr txBox="1"/>
          <p:nvPr/>
        </p:nvSpPr>
        <p:spPr>
          <a:xfrm>
            <a:off x="3624110" y="837305"/>
            <a:ext cx="2807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7237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94475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4171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188951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36188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83426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30663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77902" algn="l" defTabSz="1094475" rtl="0" eaLnBrk="1" latinLnBrk="0" hangingPunct="1">
              <a:defRPr sz="215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2800" dirty="0" smtClean="0"/>
              <a:t>KS5 Maths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07432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8" ma:contentTypeDescription="Create a new document." ma:contentTypeScope="" ma:versionID="128cbba7d7b969790eed124b066b4716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444bed5e30ae8852ea223d6d792cf48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ea0db1e-6074-4392-8ead-a15cfd0464a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e63ae3a-8fb2-4425-9368-146fce48696f}" ma:internalName="TaxCatchAll" ma:showField="CatchAllData" ma:web="912e7bfb-0f1d-4096-82cb-c34f89414f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1c74df8-1e46-45b4-bd67-b5e67cb8cfb2">
      <Terms xmlns="http://schemas.microsoft.com/office/infopath/2007/PartnerControls"/>
    </lcf76f155ced4ddcb4097134ff3c332f>
    <TaxCatchAll xmlns="912e7bfb-0f1d-4096-82cb-c34f89414f40" xsi:nil="true"/>
    <SharedWithUsers xmlns="912e7bfb-0f1d-4096-82cb-c34f89414f40">
      <UserInfo>
        <DisplayName/>
        <AccountId xsi:nil="true"/>
        <AccountType/>
      </UserInfo>
    </SharedWithUsers>
    <MediaLengthInSeconds xmlns="91c74df8-1e46-45b4-bd67-b5e67cb8cfb2" xsi:nil="true"/>
  </documentManagement>
</p:properties>
</file>

<file path=customXml/itemProps1.xml><?xml version="1.0" encoding="utf-8"?>
<ds:datastoreItem xmlns:ds="http://schemas.openxmlformats.org/officeDocument/2006/customXml" ds:itemID="{77513162-A83D-4288-9927-D142EFAE50CD}"/>
</file>

<file path=customXml/itemProps2.xml><?xml version="1.0" encoding="utf-8"?>
<ds:datastoreItem xmlns:ds="http://schemas.openxmlformats.org/officeDocument/2006/customXml" ds:itemID="{3281AA9F-CEAE-4140-8622-E9CA85621BBD}"/>
</file>

<file path=customXml/itemProps3.xml><?xml version="1.0" encoding="utf-8"?>
<ds:datastoreItem xmlns:ds="http://schemas.openxmlformats.org/officeDocument/2006/customXml" ds:itemID="{5B89EA48-DFD1-40DF-A3ED-33FDFDC5BB3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15614</TotalTime>
  <Words>113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Office Theme</vt:lpstr>
      <vt:lpstr>PowerPoint Presentation</vt:lpstr>
    </vt:vector>
  </TitlesOfParts>
  <Company>St Mary's Catholic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Lee Peachey</dc:creator>
  <cp:lastModifiedBy>Mrs Miller</cp:lastModifiedBy>
  <cp:revision>302</cp:revision>
  <cp:lastPrinted>2019-10-07T07:04:47Z</cp:lastPrinted>
  <dcterms:created xsi:type="dcterms:W3CDTF">2018-02-08T08:28:53Z</dcterms:created>
  <dcterms:modified xsi:type="dcterms:W3CDTF">2022-09-05T13:33:46Z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  <property fmtid="{D5CDD505-2E9C-101B-9397-08002B2CF9AE}" pid="3" name="Order">
    <vt:r8>4465000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