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0D8"/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125" d="100"/>
          <a:sy n="125" d="100"/>
        </p:scale>
        <p:origin x="-72" y="96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279378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-2134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63987" y="273609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600" dirty="0"/>
              <a:t>Identifying and understanding customer needs</a:t>
            </a:r>
            <a:endParaRPr lang="en-US" sz="6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01028" y="11395806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106412" y="11141663"/>
            <a:ext cx="5841604" cy="6549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5475" y="7071334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74643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123415" y="2427261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405919" y="14997661"/>
            <a:ext cx="1364022" cy="14649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616782" y="15229775"/>
            <a:ext cx="944250" cy="10141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Year 10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563786" y="15721016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5578199" y="15263934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4369019" y="15882326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7191532" y="2178344"/>
            <a:ext cx="8293" cy="5432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H="1" flipV="1">
            <a:off x="8046946" y="4866437"/>
            <a:ext cx="274963" cy="5340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2102787" y="409880"/>
            <a:ext cx="5645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iMedia</a:t>
            </a:r>
            <a:r>
              <a:rPr lang="en-GB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 KS4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B0604020202020204" pitchFamily="2" charset="-79"/>
              <a:cs typeface="Aharoni" panose="020B0604020202020204" pitchFamily="2" charset="-79"/>
            </a:endParaRPr>
          </a:p>
          <a:p>
            <a:pPr algn="ctr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Learning Journey</a:t>
            </a:r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2834592" y="15317202"/>
            <a:ext cx="0" cy="5103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 flipV="1">
            <a:off x="2304062" y="16047690"/>
            <a:ext cx="0" cy="45648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>
            <a:off x="1542729" y="13110990"/>
            <a:ext cx="613033" cy="6379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 flipV="1">
            <a:off x="8452749" y="13210373"/>
            <a:ext cx="438211" cy="6218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7065616" y="13663137"/>
            <a:ext cx="20784" cy="3605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581551" y="13161611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5701620" y="13241261"/>
            <a:ext cx="10909" cy="42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Connector 565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>
            <a:off x="4048607" y="8826481"/>
            <a:ext cx="0" cy="4979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V="1">
            <a:off x="6794607" y="7298218"/>
            <a:ext cx="542018" cy="2931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H="1">
            <a:off x="7605794" y="6650447"/>
            <a:ext cx="330559" cy="48332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3567775" y="11486981"/>
            <a:ext cx="14028" cy="4502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>
            <a:off x="6518406" y="11054090"/>
            <a:ext cx="3514" cy="38786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H="1" flipV="1">
            <a:off x="5300474" y="11385804"/>
            <a:ext cx="12378" cy="5735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>
            <a:off x="5425057" y="4453056"/>
            <a:ext cx="5974" cy="3829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  <a:stCxn id="110" idx="1"/>
          </p:cNvCxnSpPr>
          <p:nvPr/>
        </p:nvCxnSpPr>
        <p:spPr>
          <a:xfrm flipH="1" flipV="1">
            <a:off x="1331916" y="10593302"/>
            <a:ext cx="522196" cy="91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  <a:stCxn id="112" idx="2"/>
          </p:cNvCxnSpPr>
          <p:nvPr/>
        </p:nvCxnSpPr>
        <p:spPr>
          <a:xfrm>
            <a:off x="1333786" y="8958375"/>
            <a:ext cx="301154" cy="4076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4850360" y="13695182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C4ECEB2E-E6FD-418B-9711-CB52089CF1F2}"/>
              </a:ext>
            </a:extLst>
          </p:cNvPr>
          <p:cNvCxnSpPr>
            <a:cxnSpLocks/>
          </p:cNvCxnSpPr>
          <p:nvPr/>
        </p:nvCxnSpPr>
        <p:spPr>
          <a:xfrm flipH="1">
            <a:off x="8452749" y="11563104"/>
            <a:ext cx="451634" cy="2152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  <a:stCxn id="97" idx="3"/>
          </p:cNvCxnSpPr>
          <p:nvPr/>
        </p:nvCxnSpPr>
        <p:spPr>
          <a:xfrm>
            <a:off x="8125126" y="12487761"/>
            <a:ext cx="652851" cy="915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H="1" flipV="1">
            <a:off x="4952184" y="4932373"/>
            <a:ext cx="7662" cy="5324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>
            <a:off x="5927750" y="2289148"/>
            <a:ext cx="0" cy="472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  <a:stCxn id="160" idx="3"/>
          </p:cNvCxnSpPr>
          <p:nvPr/>
        </p:nvCxnSpPr>
        <p:spPr>
          <a:xfrm>
            <a:off x="7808260" y="3455837"/>
            <a:ext cx="597376" cy="2790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836" y="293257"/>
            <a:ext cx="1105236" cy="1043343"/>
          </a:xfrm>
          <a:prstGeom prst="rect">
            <a:avLst/>
          </a:prstGeom>
        </p:spPr>
      </p:pic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  <a:stCxn id="139" idx="3"/>
          </p:cNvCxnSpPr>
          <p:nvPr/>
        </p:nvCxnSpPr>
        <p:spPr>
          <a:xfrm flipH="1">
            <a:off x="1704535" y="4363361"/>
            <a:ext cx="912874" cy="9041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6" name="Picture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91" y="317108"/>
            <a:ext cx="1105236" cy="1043343"/>
          </a:xfrm>
          <a:prstGeom prst="rect">
            <a:avLst/>
          </a:prstGeom>
        </p:spPr>
      </p:pic>
      <p:sp>
        <p:nvSpPr>
          <p:cNvPr id="66" name="Oval 65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8256734" y="7238297"/>
            <a:ext cx="1364022" cy="14649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8467049" y="7492077"/>
            <a:ext cx="944250" cy="10141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Year 11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3032" y="16430552"/>
            <a:ext cx="221061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R094 - Visual Identity (Practical work)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483362" y="12817817"/>
            <a:ext cx="221628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R094 NEA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840283" y="10574555"/>
            <a:ext cx="187998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R093 - </a:t>
            </a:r>
            <a:r>
              <a:rPr lang="en-GB" sz="1800" b="1" i="0" u="none" strike="noStrike" baseline="0" dirty="0">
                <a:solidFill>
                  <a:srgbClr val="000000"/>
                </a:solidFill>
              </a:rPr>
              <a:t>Creative iMedia in the media industry – Topic 1 and 2</a:t>
            </a:r>
            <a:endParaRPr lang="en-GB" sz="1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347966" y="14912259"/>
            <a:ext cx="25902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800" dirty="0"/>
              <a:t>Purpose of Visual Identity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496797" y="16420304"/>
            <a:ext cx="173641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Components of Visual Identity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826252" y="14974964"/>
            <a:ext cx="216336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Design and Layout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019219" y="16454738"/>
            <a:ext cx="235271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File Types and Formats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92156" y="12724260"/>
            <a:ext cx="18890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Photoshop skills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 flipV="1">
            <a:off x="1107336" y="15586392"/>
            <a:ext cx="378856" cy="2639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-37598" y="13546898"/>
            <a:ext cx="120575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Planning Visual Identity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675480" y="14074362"/>
            <a:ext cx="230309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Plan a Visual identify for a brief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837952" y="12620463"/>
            <a:ext cx="175957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Produce Visual identity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081798" y="13860149"/>
            <a:ext cx="155591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Produce digital graphic for brief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735834" y="12164595"/>
            <a:ext cx="138929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Export the graphic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627363" y="11875861"/>
            <a:ext cx="175957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Job roles in the media industry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434484" y="10398431"/>
            <a:ext cx="216869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Media industry sectors and products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1541214" y="11812320"/>
            <a:ext cx="298314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i="0" u="none" strike="noStrike" baseline="0" dirty="0">
                <a:solidFill>
                  <a:srgbClr val="000000"/>
                </a:solidFill>
              </a:rPr>
              <a:t>How style, content and layout are linked to the purpose</a:t>
            </a:r>
            <a:endParaRPr lang="en-US" sz="1800" b="0" i="0" u="none" strike="noStrike" baseline="0" dirty="0">
              <a:solidFill>
                <a:srgbClr val="000000"/>
              </a:solidFill>
              <a:latin typeface="Myriad Pro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854112" y="10140758"/>
            <a:ext cx="2077834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i="0" u="none" strike="noStrike" baseline="0" dirty="0">
                <a:solidFill>
                  <a:srgbClr val="000000"/>
                </a:solidFill>
              </a:rPr>
              <a:t>Client requirements and how they are defined</a:t>
            </a:r>
            <a:endParaRPr lang="en-US" sz="1800" b="0" i="0" u="none" strike="noStrike" baseline="0" dirty="0">
              <a:solidFill>
                <a:srgbClr val="000000"/>
              </a:solidFill>
              <a:latin typeface="Myriad Pro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94870" y="8035045"/>
            <a:ext cx="2077831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i="0" u="none" strike="noStrike" baseline="0" dirty="0">
                <a:solidFill>
                  <a:srgbClr val="000000"/>
                </a:solidFill>
              </a:rPr>
              <a:t>Audience demographics and segmentation</a:t>
            </a:r>
            <a:endParaRPr lang="en-GB" sz="1800" b="0" i="0" u="none" strike="noStrike" baseline="0" dirty="0">
              <a:solidFill>
                <a:srgbClr val="000000"/>
              </a:solidFill>
              <a:latin typeface="Myriad Pro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729449" y="8241011"/>
            <a:ext cx="260656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i="0" u="none" strike="noStrike" baseline="0" dirty="0">
                <a:solidFill>
                  <a:srgbClr val="000000"/>
                </a:solidFill>
              </a:rPr>
              <a:t>Research methods, sources and types of data</a:t>
            </a:r>
            <a:endParaRPr lang="en-GB" sz="1800" dirty="0"/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H="1" flipV="1">
            <a:off x="5811973" y="9195132"/>
            <a:ext cx="291119" cy="5447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7944190" y="8869266"/>
            <a:ext cx="1571327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Topic 1 &amp; 2 mock paper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3810884" y="7194414"/>
            <a:ext cx="1468053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Topic 1 &amp; 2 mock paper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847493" y="2426096"/>
            <a:ext cx="1297149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Full mock paper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39055" y="2433434"/>
            <a:ext cx="11059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External Exams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6389643" y="5995818"/>
            <a:ext cx="324542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R097 – Interactive Digital Media</a:t>
            </a:r>
          </a:p>
          <a:p>
            <a:pPr algn="ctr"/>
            <a:r>
              <a:rPr lang="en-GB" sz="1800" b="1" dirty="0"/>
              <a:t>(Practical Work)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28412" y="3901696"/>
            <a:ext cx="2488997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R093 - </a:t>
            </a:r>
            <a:r>
              <a:rPr lang="en-GB" sz="1800" b="1" i="0" u="none" strike="noStrike" baseline="0" dirty="0">
                <a:solidFill>
                  <a:srgbClr val="000000"/>
                </a:solidFill>
              </a:rPr>
              <a:t>Creative iMedia in the media industry – Topic 3 and 4</a:t>
            </a:r>
            <a:endParaRPr lang="en-GB" sz="1800" b="1" dirty="0"/>
          </a:p>
        </p:txBody>
      </p:sp>
      <p:sp>
        <p:nvSpPr>
          <p:cNvPr id="146" name="TextBox 145"/>
          <p:cNvSpPr txBox="1"/>
          <p:nvPr/>
        </p:nvSpPr>
        <p:spPr>
          <a:xfrm>
            <a:off x="5811973" y="7530777"/>
            <a:ext cx="211181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Types of interactive digital media</a:t>
            </a:r>
            <a:endParaRPr lang="en-GB" sz="1800" dirty="0"/>
          </a:p>
        </p:txBody>
      </p:sp>
      <p:sp>
        <p:nvSpPr>
          <p:cNvPr id="147" name="TextBox 146"/>
          <p:cNvSpPr txBox="1"/>
          <p:nvPr/>
        </p:nvSpPr>
        <p:spPr>
          <a:xfrm>
            <a:off x="4509186" y="5989774"/>
            <a:ext cx="166747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Features and conventions</a:t>
            </a:r>
            <a:endParaRPr lang="en-GB" sz="1800" dirty="0"/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5336016" y="6712500"/>
            <a:ext cx="0" cy="3767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  <a:stCxn id="158" idx="2"/>
          </p:cNvCxnSpPr>
          <p:nvPr/>
        </p:nvCxnSpPr>
        <p:spPr>
          <a:xfrm>
            <a:off x="3635227" y="4502569"/>
            <a:ext cx="40253" cy="3334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2834592" y="3856238"/>
            <a:ext cx="160127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Pre Production Planning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4146360" y="5446572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Legal Issues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5593908" y="3132671"/>
            <a:ext cx="221435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Properties and formats of media files</a:t>
            </a:r>
            <a:endParaRPr lang="en-GB" sz="1800" dirty="0"/>
          </a:p>
        </p:txBody>
      </p:sp>
      <p:sp>
        <p:nvSpPr>
          <p:cNvPr id="161" name="TextBox 160"/>
          <p:cNvSpPr txBox="1"/>
          <p:nvPr/>
        </p:nvSpPr>
        <p:spPr>
          <a:xfrm>
            <a:off x="8060321" y="5268422"/>
            <a:ext cx="133906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Distribution platforms</a:t>
            </a:r>
          </a:p>
        </p:txBody>
      </p: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H="1">
            <a:off x="8561032" y="2795244"/>
            <a:ext cx="433997" cy="4271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6658173" y="1752183"/>
            <a:ext cx="103547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Topic 1 Revision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8293794" y="2392661"/>
            <a:ext cx="140247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Compression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5340542" y="1750305"/>
            <a:ext cx="118212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Topic 2 Revision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134779-4052-0D42-69C3-CA7150E59255}"/>
              </a:ext>
            </a:extLst>
          </p:cNvPr>
          <p:cNvCxnSpPr>
            <a:cxnSpLocks/>
          </p:cNvCxnSpPr>
          <p:nvPr/>
        </p:nvCxnSpPr>
        <p:spPr>
          <a:xfrm flipV="1">
            <a:off x="952217" y="6666061"/>
            <a:ext cx="555784" cy="3642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EA948ED-278D-9489-9B9D-A3107F9E12D6}"/>
              </a:ext>
            </a:extLst>
          </p:cNvPr>
          <p:cNvSpPr txBox="1"/>
          <p:nvPr/>
        </p:nvSpPr>
        <p:spPr>
          <a:xfrm>
            <a:off x="1577424" y="7524546"/>
            <a:ext cx="199429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Resources required</a:t>
            </a:r>
            <a:endParaRPr lang="en-GB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98F7E6-E180-13F9-C311-FEA38D57CB95}"/>
              </a:ext>
            </a:extLst>
          </p:cNvPr>
          <p:cNvSpPr txBox="1"/>
          <p:nvPr/>
        </p:nvSpPr>
        <p:spPr>
          <a:xfrm>
            <a:off x="221618" y="6962644"/>
            <a:ext cx="12130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R097 NEA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C3BCCDD-725E-5173-EA36-A17AF9A1FA78}"/>
              </a:ext>
            </a:extLst>
          </p:cNvPr>
          <p:cNvSpPr txBox="1"/>
          <p:nvPr/>
        </p:nvSpPr>
        <p:spPr>
          <a:xfrm>
            <a:off x="-29986" y="15388627"/>
            <a:ext cx="131244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Licences and permissions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6A9D879-3FD7-7993-3E5A-23A83DFEC4E3}"/>
              </a:ext>
            </a:extLst>
          </p:cNvPr>
          <p:cNvCxnSpPr>
            <a:cxnSpLocks/>
          </p:cNvCxnSpPr>
          <p:nvPr/>
        </p:nvCxnSpPr>
        <p:spPr>
          <a:xfrm>
            <a:off x="1131605" y="13941803"/>
            <a:ext cx="306517" cy="3516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9FF2C8E4-9610-30A5-8277-F636C5B7CECC}"/>
              </a:ext>
            </a:extLst>
          </p:cNvPr>
          <p:cNvSpPr txBox="1"/>
          <p:nvPr/>
        </p:nvSpPr>
        <p:spPr>
          <a:xfrm>
            <a:off x="6185828" y="14023656"/>
            <a:ext cx="175957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Gather and prepare assets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4032284" y="9682398"/>
            <a:ext cx="408705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i="0" u="none" strike="noStrike" baseline="0" dirty="0">
                <a:solidFill>
                  <a:srgbClr val="000000"/>
                </a:solidFill>
              </a:rPr>
              <a:t>Media codes used to convey meaning, create impact and/or engage audiences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689F708-2C42-5103-1D60-00F4F455C6EE}"/>
              </a:ext>
            </a:extLst>
          </p:cNvPr>
          <p:cNvCxnSpPr>
            <a:cxnSpLocks/>
          </p:cNvCxnSpPr>
          <p:nvPr/>
        </p:nvCxnSpPr>
        <p:spPr>
          <a:xfrm flipV="1">
            <a:off x="2649111" y="7089272"/>
            <a:ext cx="0" cy="4330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86B44E8-BDD1-0274-BE95-2C646CE3C0DF}"/>
              </a:ext>
            </a:extLst>
          </p:cNvPr>
          <p:cNvSpPr txBox="1"/>
          <p:nvPr/>
        </p:nvSpPr>
        <p:spPr>
          <a:xfrm>
            <a:off x="2304062" y="6049404"/>
            <a:ext cx="1905448" cy="5875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Pre-production and planning</a:t>
            </a:r>
            <a:endParaRPr lang="en-GB" sz="180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F6343AA-2B46-1EEB-BDF8-5816E791ED2F}"/>
              </a:ext>
            </a:extLst>
          </p:cNvPr>
          <p:cNvCxnSpPr>
            <a:cxnSpLocks/>
          </p:cNvCxnSpPr>
          <p:nvPr/>
        </p:nvCxnSpPr>
        <p:spPr>
          <a:xfrm flipH="1">
            <a:off x="1854112" y="6680566"/>
            <a:ext cx="1133343" cy="4087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1CC9549-8131-0038-3748-367A5D58758B}"/>
              </a:ext>
            </a:extLst>
          </p:cNvPr>
          <p:cNvSpPr txBox="1"/>
          <p:nvPr/>
        </p:nvSpPr>
        <p:spPr>
          <a:xfrm>
            <a:off x="32621" y="6097804"/>
            <a:ext cx="103584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Technical skills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2C4916E-A4B3-0090-38BB-140309E788A6}"/>
              </a:ext>
            </a:extLst>
          </p:cNvPr>
          <p:cNvSpPr txBox="1"/>
          <p:nvPr/>
        </p:nvSpPr>
        <p:spPr>
          <a:xfrm>
            <a:off x="2184982" y="5305291"/>
            <a:ext cx="1681576" cy="5875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Techniques to save and export</a:t>
            </a:r>
            <a:endParaRPr lang="en-GB" sz="18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2B44B7C-46BE-AFAB-A29C-87340680477C}"/>
              </a:ext>
            </a:extLst>
          </p:cNvPr>
          <p:cNvSpPr txBox="1"/>
          <p:nvPr/>
        </p:nvSpPr>
        <p:spPr>
          <a:xfrm>
            <a:off x="119612" y="4924584"/>
            <a:ext cx="10358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Review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3ADC7B2-77E9-22BD-EBED-874E13604D91}"/>
              </a:ext>
            </a:extLst>
          </p:cNvPr>
          <p:cNvCxnSpPr>
            <a:cxnSpLocks/>
          </p:cNvCxnSpPr>
          <p:nvPr/>
        </p:nvCxnSpPr>
        <p:spPr>
          <a:xfrm flipV="1">
            <a:off x="1037488" y="6311386"/>
            <a:ext cx="400634" cy="1609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AC4460E-AD03-FDA1-F3BE-17EDCC43556F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637536" y="5293916"/>
            <a:ext cx="717476" cy="53128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95223A0-BCFF-1A9E-039F-DDD542BB0B73}"/>
              </a:ext>
            </a:extLst>
          </p:cNvPr>
          <p:cNvCxnSpPr>
            <a:cxnSpLocks/>
          </p:cNvCxnSpPr>
          <p:nvPr/>
        </p:nvCxnSpPr>
        <p:spPr>
          <a:xfrm flipH="1">
            <a:off x="1434624" y="5635088"/>
            <a:ext cx="721138" cy="3986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0D43D033-4636-9990-8DC0-EBEF060E1235}"/>
              </a:ext>
            </a:extLst>
          </p:cNvPr>
          <p:cNvSpPr txBox="1"/>
          <p:nvPr/>
        </p:nvSpPr>
        <p:spPr>
          <a:xfrm>
            <a:off x="4612623" y="3828570"/>
            <a:ext cx="138608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Intellectual Property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F78F526-FB22-66BF-DA5C-8CD3502963A5}"/>
              </a:ext>
            </a:extLst>
          </p:cNvPr>
          <p:cNvSpPr txBox="1"/>
          <p:nvPr/>
        </p:nvSpPr>
        <p:spPr>
          <a:xfrm>
            <a:off x="6673741" y="5361938"/>
            <a:ext cx="1258435" cy="5875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Health and Safety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AC31058-1B95-5F18-6025-525DE1DDC6B5}"/>
              </a:ext>
            </a:extLst>
          </p:cNvPr>
          <p:cNvCxnSpPr>
            <a:cxnSpLocks/>
          </p:cNvCxnSpPr>
          <p:nvPr/>
        </p:nvCxnSpPr>
        <p:spPr>
          <a:xfrm flipH="1" flipV="1">
            <a:off x="7367428" y="5011420"/>
            <a:ext cx="10627" cy="3624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6C3B538-25E1-0724-D59F-A75C61872724}"/>
              </a:ext>
            </a:extLst>
          </p:cNvPr>
          <p:cNvCxnSpPr>
            <a:cxnSpLocks/>
          </p:cNvCxnSpPr>
          <p:nvPr/>
        </p:nvCxnSpPr>
        <p:spPr>
          <a:xfrm>
            <a:off x="7075303" y="4566438"/>
            <a:ext cx="5974" cy="3829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B91FBA3F-E5D6-C68A-6B93-BFFC7DBAF15A}"/>
              </a:ext>
            </a:extLst>
          </p:cNvPr>
          <p:cNvSpPr txBox="1"/>
          <p:nvPr/>
        </p:nvSpPr>
        <p:spPr>
          <a:xfrm>
            <a:off x="6135869" y="3941952"/>
            <a:ext cx="176128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Classification and certification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6AD2A240-6A1B-F923-E014-0B89B577AD3A}"/>
              </a:ext>
            </a:extLst>
          </p:cNvPr>
          <p:cNvCxnSpPr>
            <a:cxnSpLocks/>
            <a:stCxn id="139" idx="2"/>
          </p:cNvCxnSpPr>
          <p:nvPr/>
        </p:nvCxnSpPr>
        <p:spPr>
          <a:xfrm>
            <a:off x="1372911" y="4825026"/>
            <a:ext cx="609038" cy="2147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B0161F5-B266-ECAC-A491-65EC96C94F61}"/>
              </a:ext>
            </a:extLst>
          </p:cNvPr>
          <p:cNvCxnSpPr>
            <a:cxnSpLocks/>
          </p:cNvCxnSpPr>
          <p:nvPr/>
        </p:nvCxnSpPr>
        <p:spPr>
          <a:xfrm>
            <a:off x="2987455" y="2289147"/>
            <a:ext cx="0" cy="472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9924C66-3513-B670-58BD-8985583F1265}"/>
              </a:ext>
            </a:extLst>
          </p:cNvPr>
          <p:cNvSpPr txBox="1"/>
          <p:nvPr/>
        </p:nvSpPr>
        <p:spPr>
          <a:xfrm>
            <a:off x="2399424" y="1395408"/>
            <a:ext cx="1182127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Final Revision </a:t>
            </a:r>
            <a:r>
              <a:rPr lang="en-GB" sz="1200" dirty="0"/>
              <a:t>(based on gap analysis)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c74df8-1e46-45b4-bd67-b5e67cb8cfb2">
      <Terms xmlns="http://schemas.microsoft.com/office/infopath/2007/PartnerControls"/>
    </lcf76f155ced4ddcb4097134ff3c332f>
    <TaxCatchAll xmlns="912e7bfb-0f1d-4096-82cb-c34f89414f40" xsi:nil="true"/>
  </documentManagement>
</p:properties>
</file>

<file path=customXml/itemProps1.xml><?xml version="1.0" encoding="utf-8"?>
<ds:datastoreItem xmlns:ds="http://schemas.openxmlformats.org/officeDocument/2006/customXml" ds:itemID="{736DFDDE-FDC6-4DB1-AA12-07854FFA7A53}"/>
</file>

<file path=customXml/itemProps2.xml><?xml version="1.0" encoding="utf-8"?>
<ds:datastoreItem xmlns:ds="http://schemas.openxmlformats.org/officeDocument/2006/customXml" ds:itemID="{05C5B045-B31D-457F-84DB-509A888D1C08}"/>
</file>

<file path=customXml/itemProps3.xml><?xml version="1.0" encoding="utf-8"?>
<ds:datastoreItem xmlns:ds="http://schemas.openxmlformats.org/officeDocument/2006/customXml" ds:itemID="{6CF9B629-634E-4306-B40C-DFAA8A4C668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15596</TotalTime>
  <Words>235</Words>
  <Application>Microsoft Office PowerPoint</Application>
  <PresentationFormat>Custom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Myriad Pro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Mr Hanson</cp:lastModifiedBy>
  <cp:revision>299</cp:revision>
  <cp:lastPrinted>2019-10-07T07:04:47Z</cp:lastPrinted>
  <dcterms:created xsi:type="dcterms:W3CDTF">2018-02-08T08:28:53Z</dcterms:created>
  <dcterms:modified xsi:type="dcterms:W3CDTF">2023-07-14T14:03:37Z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0x01010095298BF7159C0A40A6FE7FC548C5976F</vt:lpwstr>
  </property>
  <property fmtid="{D5CDD505-2E9C-101B-9397-08002B2CF9AE}" pid="3" name="Order">
    <vt:r8>3974800</vt:r8>
  </property>
</Properties>
</file>