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6" r:id="rId2"/>
  </p:sldIdLst>
  <p:sldSz cx="9720263" cy="17640300"/>
  <p:notesSz cx="6797675" cy="9982200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56">
          <p15:clr>
            <a:srgbClr val="A4A3A4"/>
          </p15:clr>
        </p15:guide>
        <p15:guide id="2" pos="30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70D8"/>
    <a:srgbClr val="BD139D"/>
    <a:srgbClr val="144856"/>
    <a:srgbClr val="175A68"/>
    <a:srgbClr val="FE5E00"/>
    <a:srgbClr val="F8B308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 autoAdjust="0"/>
    <p:restoredTop sz="95833" autoAdjust="0"/>
  </p:normalViewPr>
  <p:slideViewPr>
    <p:cSldViewPr snapToGrid="0">
      <p:cViewPr varScale="1">
        <p:scale>
          <a:sx n="29" d="100"/>
          <a:sy n="29" d="100"/>
        </p:scale>
        <p:origin x="2982" y="90"/>
      </p:cViewPr>
      <p:guideLst>
        <p:guide orient="horz" pos="5556"/>
        <p:guide pos="30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1738" y="1247775"/>
            <a:ext cx="1854200" cy="3368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803526"/>
            <a:ext cx="5438775" cy="39303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82531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82531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1738" y="1247775"/>
            <a:ext cx="1854200" cy="3368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6" name="Straight Connector 415">
            <a:extLst>
              <a:ext uri="{FF2B5EF4-FFF2-40B4-BE49-F238E27FC236}">
                <a16:creationId xmlns:a16="http://schemas.microsoft.com/office/drawing/2014/main" id="{AF52F4AD-7FD7-46EA-8CF6-709D7AEBBF7E}"/>
              </a:ext>
            </a:extLst>
          </p:cNvPr>
          <p:cNvCxnSpPr>
            <a:cxnSpLocks/>
          </p:cNvCxnSpPr>
          <p:nvPr/>
        </p:nvCxnSpPr>
        <p:spPr>
          <a:xfrm flipH="1">
            <a:off x="7086400" y="11814070"/>
            <a:ext cx="9049" cy="71435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4060" y="-6035"/>
            <a:ext cx="9726896" cy="17640300"/>
          </a:xfrm>
          <a:prstGeom prst="rect">
            <a:avLst/>
          </a:prstGeom>
          <a:solidFill>
            <a:srgbClr val="144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183036" y="292349"/>
            <a:ext cx="9366739" cy="1705487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/>
              <a:t>Identifying and understanding customer needs</a:t>
            </a:r>
            <a:endParaRPr lang="en-US" sz="800" dirty="0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418957" y="10416096"/>
            <a:ext cx="2847721" cy="232513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114179" y="5298315"/>
            <a:ext cx="5827821" cy="6173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442546" y="3131009"/>
            <a:ext cx="3354315" cy="2143192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114181" y="2525447"/>
            <a:ext cx="6683993" cy="60417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5400000">
            <a:off x="8630206" y="2458139"/>
            <a:ext cx="938427" cy="735967"/>
          </a:xfrm>
          <a:prstGeom prst="triangle">
            <a:avLst>
              <a:gd name="adj" fmla="val 48759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  <a:gs pos="39000">
                <a:schemeClr val="accent1">
                  <a:lumMod val="45000"/>
                  <a:lumOff val="55000"/>
                </a:schemeClr>
              </a:gs>
              <a:gs pos="84000">
                <a:srgbClr val="0020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54B049-F74B-48F1-A036-FC00BC393C00}"/>
              </a:ext>
            </a:extLst>
          </p:cNvPr>
          <p:cNvSpPr txBox="1"/>
          <p:nvPr/>
        </p:nvSpPr>
        <p:spPr>
          <a:xfrm>
            <a:off x="2102787" y="409880"/>
            <a:ext cx="5645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B0604020202020204" pitchFamily="2" charset="-79"/>
                <a:cs typeface="Aharoni" panose="020B0604020202020204" pitchFamily="2" charset="-79"/>
              </a:rPr>
              <a:t>Learning 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B0604020202020204" pitchFamily="2" charset="-79"/>
                <a:cs typeface="Aharoni" panose="020B0604020202020204" pitchFamily="2" charset="-79"/>
              </a:rPr>
              <a:t>Journey</a:t>
            </a:r>
          </a:p>
        </p:txBody>
      </p:sp>
      <p:cxnSp>
        <p:nvCxnSpPr>
          <p:cNvPr id="623" name="Straight Connector 622">
            <a:extLst>
              <a:ext uri="{FF2B5EF4-FFF2-40B4-BE49-F238E27FC236}">
                <a16:creationId xmlns:a16="http://schemas.microsoft.com/office/drawing/2014/main" id="{7D1A76D7-946A-434B-9E20-E66593C9A965}"/>
              </a:ext>
            </a:extLst>
          </p:cNvPr>
          <p:cNvCxnSpPr>
            <a:cxnSpLocks/>
          </p:cNvCxnSpPr>
          <p:nvPr/>
        </p:nvCxnSpPr>
        <p:spPr>
          <a:xfrm flipH="1">
            <a:off x="4797165" y="5020035"/>
            <a:ext cx="10513" cy="47086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836" y="293257"/>
            <a:ext cx="1105236" cy="1043343"/>
          </a:xfrm>
          <a:prstGeom prst="rect">
            <a:avLst/>
          </a:prstGeom>
        </p:spPr>
      </p:pic>
      <p:pic>
        <p:nvPicPr>
          <p:cNvPr id="176" name="Picture 17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91" y="317108"/>
            <a:ext cx="1105236" cy="1043343"/>
          </a:xfrm>
          <a:prstGeom prst="rect">
            <a:avLst/>
          </a:prstGeom>
        </p:spPr>
      </p:pic>
      <p:sp>
        <p:nvSpPr>
          <p:cNvPr id="105" name="TextBox 104"/>
          <p:cNvSpPr txBox="1"/>
          <p:nvPr/>
        </p:nvSpPr>
        <p:spPr>
          <a:xfrm>
            <a:off x="4730372" y="13460987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Functions</a:t>
            </a:r>
            <a:endParaRPr lang="en-GB" sz="1800" dirty="0"/>
          </a:p>
        </p:txBody>
      </p:sp>
      <p:sp>
        <p:nvSpPr>
          <p:cNvPr id="107" name="TextBox 106"/>
          <p:cNvSpPr txBox="1"/>
          <p:nvPr/>
        </p:nvSpPr>
        <p:spPr>
          <a:xfrm>
            <a:off x="3759071" y="11679931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Ratio</a:t>
            </a:r>
            <a:endParaRPr lang="en-GB" sz="1800" dirty="0"/>
          </a:p>
        </p:txBody>
      </p:sp>
      <p:sp>
        <p:nvSpPr>
          <p:cNvPr id="120" name="TextBox 119"/>
          <p:cNvSpPr txBox="1"/>
          <p:nvPr/>
        </p:nvSpPr>
        <p:spPr>
          <a:xfrm>
            <a:off x="1521238" y="9458787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Histograms</a:t>
            </a:r>
            <a:endParaRPr lang="en-GB" sz="1800" dirty="0"/>
          </a:p>
        </p:txBody>
      </p:sp>
      <p:sp>
        <p:nvSpPr>
          <p:cNvPr id="122" name="TextBox 121"/>
          <p:cNvSpPr txBox="1"/>
          <p:nvPr/>
        </p:nvSpPr>
        <p:spPr>
          <a:xfrm>
            <a:off x="2967446" y="9505071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Probability</a:t>
            </a:r>
            <a:endParaRPr lang="en-GB" sz="1800" dirty="0"/>
          </a:p>
        </p:txBody>
      </p:sp>
      <p:sp>
        <p:nvSpPr>
          <p:cNvPr id="123" name="TextBox 122"/>
          <p:cNvSpPr txBox="1"/>
          <p:nvPr/>
        </p:nvSpPr>
        <p:spPr>
          <a:xfrm>
            <a:off x="6258610" y="9396141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Straight Line Graphs</a:t>
            </a:r>
            <a:endParaRPr lang="en-GB" sz="1800" dirty="0"/>
          </a:p>
        </p:txBody>
      </p:sp>
      <p:sp>
        <p:nvSpPr>
          <p:cNvPr id="128" name="TextBox 127"/>
          <p:cNvSpPr txBox="1"/>
          <p:nvPr/>
        </p:nvSpPr>
        <p:spPr>
          <a:xfrm>
            <a:off x="3315150" y="6895007"/>
            <a:ext cx="1771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Transformations</a:t>
            </a:r>
            <a:endParaRPr lang="en-GB" sz="1800" dirty="0"/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830297" y="10146568"/>
            <a:ext cx="5970880" cy="66965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Block Arc 168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212112" y="8062734"/>
            <a:ext cx="3326268" cy="21844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1" name="Block Arc 170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295579" y="5535390"/>
            <a:ext cx="2847721" cy="232513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805471" y="7491800"/>
            <a:ext cx="5942715" cy="62184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TextBox 191"/>
          <p:cNvSpPr txBox="1"/>
          <p:nvPr/>
        </p:nvSpPr>
        <p:spPr>
          <a:xfrm>
            <a:off x="2077107" y="11692832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Formulae</a:t>
            </a:r>
            <a:endParaRPr lang="en-GB" sz="1800" dirty="0"/>
          </a:p>
        </p:txBody>
      </p:sp>
      <p:sp>
        <p:nvSpPr>
          <p:cNvPr id="193" name="TextBox 192"/>
          <p:cNvSpPr txBox="1"/>
          <p:nvPr/>
        </p:nvSpPr>
        <p:spPr>
          <a:xfrm>
            <a:off x="1677919" y="1613828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Percentages</a:t>
            </a:r>
            <a:endParaRPr lang="en-GB" sz="1800" dirty="0"/>
          </a:p>
        </p:txBody>
      </p:sp>
      <p:sp>
        <p:nvSpPr>
          <p:cNvPr id="194" name="TextBox 193"/>
          <p:cNvSpPr txBox="1"/>
          <p:nvPr/>
        </p:nvSpPr>
        <p:spPr>
          <a:xfrm>
            <a:off x="2537555" y="14628463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Measure</a:t>
            </a:r>
            <a:endParaRPr lang="en-GB" sz="1800" dirty="0"/>
          </a:p>
        </p:txBody>
      </p:sp>
      <p:sp>
        <p:nvSpPr>
          <p:cNvPr id="197" name="TextBox 196"/>
          <p:cNvSpPr txBox="1"/>
          <p:nvPr/>
        </p:nvSpPr>
        <p:spPr>
          <a:xfrm>
            <a:off x="6877747" y="16140162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Brackets</a:t>
            </a:r>
            <a:endParaRPr lang="en-GB" sz="1800" dirty="0"/>
          </a:p>
        </p:txBody>
      </p:sp>
      <p:sp>
        <p:nvSpPr>
          <p:cNvPr id="198" name="TextBox 197"/>
          <p:cNvSpPr txBox="1"/>
          <p:nvPr/>
        </p:nvSpPr>
        <p:spPr>
          <a:xfrm>
            <a:off x="1641358" y="6676595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Data handling</a:t>
            </a:r>
            <a:endParaRPr lang="en-GB" sz="1800" dirty="0"/>
          </a:p>
        </p:txBody>
      </p:sp>
      <p:sp>
        <p:nvSpPr>
          <p:cNvPr id="200" name="TextBox 199"/>
          <p:cNvSpPr txBox="1"/>
          <p:nvPr/>
        </p:nvSpPr>
        <p:spPr>
          <a:xfrm>
            <a:off x="2087811" y="1102103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Proportion</a:t>
            </a:r>
            <a:endParaRPr lang="en-GB" sz="1800" dirty="0"/>
          </a:p>
        </p:txBody>
      </p:sp>
      <p:sp>
        <p:nvSpPr>
          <p:cNvPr id="203" name="TextBox 202"/>
          <p:cNvSpPr txBox="1"/>
          <p:nvPr/>
        </p:nvSpPr>
        <p:spPr>
          <a:xfrm>
            <a:off x="6758879" y="11672753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Sequences</a:t>
            </a:r>
            <a:endParaRPr lang="en-GB" sz="1800" dirty="0"/>
          </a:p>
        </p:txBody>
      </p:sp>
      <p:sp>
        <p:nvSpPr>
          <p:cNvPr id="205" name="TextBox 204"/>
          <p:cNvSpPr txBox="1"/>
          <p:nvPr/>
        </p:nvSpPr>
        <p:spPr>
          <a:xfrm>
            <a:off x="2411382" y="8457584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Quadratics</a:t>
            </a:r>
            <a:endParaRPr lang="en-GB" sz="1800" dirty="0"/>
          </a:p>
        </p:txBody>
      </p:sp>
      <p:cxnSp>
        <p:nvCxnSpPr>
          <p:cNvPr id="246" name="Straight Connector 245">
            <a:extLst>
              <a:ext uri="{FF2B5EF4-FFF2-40B4-BE49-F238E27FC236}">
                <a16:creationId xmlns:a16="http://schemas.microsoft.com/office/drawing/2014/main" id="{39981D08-B8AF-4086-AE03-C44C8CE55DC7}"/>
              </a:ext>
            </a:extLst>
          </p:cNvPr>
          <p:cNvCxnSpPr>
            <a:cxnSpLocks/>
          </p:cNvCxnSpPr>
          <p:nvPr/>
        </p:nvCxnSpPr>
        <p:spPr>
          <a:xfrm>
            <a:off x="3566048" y="9900630"/>
            <a:ext cx="0" cy="49187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TextBox 248"/>
          <p:cNvSpPr txBox="1"/>
          <p:nvPr/>
        </p:nvSpPr>
        <p:spPr>
          <a:xfrm>
            <a:off x="1521238" y="1327554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Circles</a:t>
            </a:r>
            <a:endParaRPr lang="en-GB" sz="1800" dirty="0"/>
          </a:p>
        </p:txBody>
      </p:sp>
      <p:sp>
        <p:nvSpPr>
          <p:cNvPr id="250" name="TextBox 249"/>
          <p:cNvSpPr txBox="1"/>
          <p:nvPr/>
        </p:nvSpPr>
        <p:spPr>
          <a:xfrm>
            <a:off x="3358772" y="15885127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Rounding and estimating</a:t>
            </a:r>
            <a:endParaRPr lang="en-GB" sz="1800" dirty="0"/>
          </a:p>
        </p:txBody>
      </p:sp>
      <p:sp>
        <p:nvSpPr>
          <p:cNvPr id="252" name="TextBox 251"/>
          <p:cNvSpPr txBox="1"/>
          <p:nvPr/>
        </p:nvSpPr>
        <p:spPr>
          <a:xfrm>
            <a:off x="1354217" y="14066838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Properties of Number</a:t>
            </a:r>
            <a:endParaRPr lang="en-GB" sz="1800" dirty="0"/>
          </a:p>
        </p:txBody>
      </p:sp>
      <p:sp>
        <p:nvSpPr>
          <p:cNvPr id="220" name="TextBox 219"/>
          <p:cNvSpPr txBox="1"/>
          <p:nvPr/>
        </p:nvSpPr>
        <p:spPr>
          <a:xfrm>
            <a:off x="4957370" y="8479147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Simultaneous Equations</a:t>
            </a:r>
            <a:endParaRPr lang="en-GB" sz="1800" dirty="0"/>
          </a:p>
        </p:txBody>
      </p:sp>
      <p:grpSp>
        <p:nvGrpSpPr>
          <p:cNvPr id="70" name="Group 69"/>
          <p:cNvGrpSpPr/>
          <p:nvPr/>
        </p:nvGrpSpPr>
        <p:grpSpPr>
          <a:xfrm>
            <a:off x="7942000" y="5949052"/>
            <a:ext cx="1214980" cy="1304869"/>
            <a:chOff x="12910430" y="5750177"/>
            <a:chExt cx="1214980" cy="1304869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ACF0C630-75E2-F848-B9E5-7E5905E2C993}"/>
                </a:ext>
              </a:extLst>
            </p:cNvPr>
            <p:cNvSpPr/>
            <p:nvPr/>
          </p:nvSpPr>
          <p:spPr>
            <a:xfrm>
              <a:off x="12910430" y="5750177"/>
              <a:ext cx="1214980" cy="130486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37258FC4-E633-1F40-B961-0AFD7DEF4AD4}"/>
                </a:ext>
              </a:extLst>
            </p:cNvPr>
            <p:cNvSpPr/>
            <p:nvPr/>
          </p:nvSpPr>
          <p:spPr>
            <a:xfrm>
              <a:off x="13113168" y="5950960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11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31" name="Straight Connector 230">
            <a:extLst>
              <a:ext uri="{FF2B5EF4-FFF2-40B4-BE49-F238E27FC236}">
                <a16:creationId xmlns:a16="http://schemas.microsoft.com/office/drawing/2014/main" id="{ED5654B3-6730-9743-8B5B-BB63078882F5}"/>
              </a:ext>
            </a:extLst>
          </p:cNvPr>
          <p:cNvCxnSpPr>
            <a:cxnSpLocks/>
          </p:cNvCxnSpPr>
          <p:nvPr/>
        </p:nvCxnSpPr>
        <p:spPr>
          <a:xfrm>
            <a:off x="7103888" y="5098622"/>
            <a:ext cx="1" cy="4162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>
            <a:extLst>
              <a:ext uri="{FF2B5EF4-FFF2-40B4-BE49-F238E27FC236}">
                <a16:creationId xmlns:a16="http://schemas.microsoft.com/office/drawing/2014/main" id="{866897A3-A6FE-40C7-8A62-80E372D7DDE7}"/>
              </a:ext>
            </a:extLst>
          </p:cNvPr>
          <p:cNvCxnSpPr>
            <a:cxnSpLocks/>
          </p:cNvCxnSpPr>
          <p:nvPr/>
        </p:nvCxnSpPr>
        <p:spPr>
          <a:xfrm flipV="1">
            <a:off x="5273532" y="2874846"/>
            <a:ext cx="3357" cy="47008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H="1" flipV="1">
            <a:off x="3525684" y="2859819"/>
            <a:ext cx="3762" cy="3993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3218327" y="5613462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Connector 261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5886871" y="5637513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TextBox 256"/>
          <p:cNvSpPr txBox="1"/>
          <p:nvPr/>
        </p:nvSpPr>
        <p:spPr>
          <a:xfrm>
            <a:off x="4243199" y="14558919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Number</a:t>
            </a:r>
            <a:endParaRPr lang="en-GB" sz="1800" dirty="0"/>
          </a:p>
        </p:txBody>
      </p:sp>
      <p:sp>
        <p:nvSpPr>
          <p:cNvPr id="266" name="TextBox 265"/>
          <p:cNvSpPr txBox="1"/>
          <p:nvPr/>
        </p:nvSpPr>
        <p:spPr>
          <a:xfrm>
            <a:off x="5797944" y="10915993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Inequalities</a:t>
            </a:r>
            <a:endParaRPr lang="en-GB" sz="1800" dirty="0"/>
          </a:p>
        </p:txBody>
      </p:sp>
      <p:sp>
        <p:nvSpPr>
          <p:cNvPr id="267" name="TextBox 266"/>
          <p:cNvSpPr txBox="1"/>
          <p:nvPr/>
        </p:nvSpPr>
        <p:spPr>
          <a:xfrm>
            <a:off x="4444871" y="9588417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Pythagoras</a:t>
            </a:r>
            <a:endParaRPr lang="en-GB" sz="1800" dirty="0"/>
          </a:p>
        </p:txBody>
      </p:sp>
      <p:sp>
        <p:nvSpPr>
          <p:cNvPr id="270" name="TextBox 269"/>
          <p:cNvSpPr txBox="1"/>
          <p:nvPr/>
        </p:nvSpPr>
        <p:spPr>
          <a:xfrm>
            <a:off x="6092689" y="6789448"/>
            <a:ext cx="1678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3D Properties</a:t>
            </a:r>
            <a:endParaRPr lang="en-GB" sz="1800" dirty="0"/>
          </a:p>
        </p:txBody>
      </p:sp>
      <p:sp>
        <p:nvSpPr>
          <p:cNvPr id="271" name="TextBox 270"/>
          <p:cNvSpPr txBox="1"/>
          <p:nvPr/>
        </p:nvSpPr>
        <p:spPr>
          <a:xfrm>
            <a:off x="6523690" y="8345229"/>
            <a:ext cx="1671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Graph transformations</a:t>
            </a:r>
            <a:endParaRPr lang="en-GB" sz="1800" dirty="0"/>
          </a:p>
        </p:txBody>
      </p:sp>
      <p:sp>
        <p:nvSpPr>
          <p:cNvPr id="273" name="TextBox 272"/>
          <p:cNvSpPr txBox="1"/>
          <p:nvPr/>
        </p:nvSpPr>
        <p:spPr>
          <a:xfrm>
            <a:off x="4962386" y="15877883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Algebraic Fractions</a:t>
            </a:r>
            <a:endParaRPr lang="en-GB" sz="1800" dirty="0"/>
          </a:p>
        </p:txBody>
      </p:sp>
      <p:sp>
        <p:nvSpPr>
          <p:cNvPr id="281" name="TextBox 280"/>
          <p:cNvSpPr txBox="1"/>
          <p:nvPr/>
        </p:nvSpPr>
        <p:spPr>
          <a:xfrm>
            <a:off x="3790094" y="10901038"/>
            <a:ext cx="1486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Trigonometry</a:t>
            </a:r>
            <a:endParaRPr lang="en-GB" sz="1800" dirty="0"/>
          </a:p>
        </p:txBody>
      </p: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>
            <a:off x="6867572" y="9976309"/>
            <a:ext cx="10175" cy="48564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Straight Connector 300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H="1" flipV="1">
            <a:off x="7604688" y="2982031"/>
            <a:ext cx="3762" cy="3993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Rectangle 21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858461" y="12347878"/>
            <a:ext cx="5942715" cy="62184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Rectangle 271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832967" y="15077443"/>
            <a:ext cx="6575417" cy="6107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Block Arc 277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214783" y="12934687"/>
            <a:ext cx="3326268" cy="21844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7962366" y="14716302"/>
            <a:ext cx="1214980" cy="1304869"/>
            <a:chOff x="8052593" y="6682157"/>
            <a:chExt cx="1214980" cy="1304869"/>
          </a:xfrm>
        </p:grpSpPr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ACF0C630-75E2-F848-B9E5-7E5905E2C993}"/>
                </a:ext>
              </a:extLst>
            </p:cNvPr>
            <p:cNvSpPr/>
            <p:nvPr/>
          </p:nvSpPr>
          <p:spPr>
            <a:xfrm>
              <a:off x="8052593" y="6682157"/>
              <a:ext cx="1214980" cy="130486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37258FC4-E633-1F40-B961-0AFD7DEF4AD4}"/>
                </a:ext>
              </a:extLst>
            </p:cNvPr>
            <p:cNvSpPr/>
            <p:nvPr/>
          </p:nvSpPr>
          <p:spPr>
            <a:xfrm>
              <a:off x="8231760" y="6899587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10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sp>
        <p:nvSpPr>
          <p:cNvPr id="308" name="TextBox 307"/>
          <p:cNvSpPr txBox="1"/>
          <p:nvPr/>
        </p:nvSpPr>
        <p:spPr>
          <a:xfrm>
            <a:off x="6050087" y="14472657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Fractions</a:t>
            </a:r>
            <a:endParaRPr lang="en-GB" sz="1800" dirty="0"/>
          </a:p>
        </p:txBody>
      </p:sp>
      <p:sp>
        <p:nvSpPr>
          <p:cNvPr id="309" name="TextBox 308"/>
          <p:cNvSpPr txBox="1"/>
          <p:nvPr/>
        </p:nvSpPr>
        <p:spPr>
          <a:xfrm>
            <a:off x="2871599" y="13215474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Equations of Circles</a:t>
            </a:r>
            <a:endParaRPr lang="en-GB" sz="1800" dirty="0"/>
          </a:p>
        </p:txBody>
      </p:sp>
      <p:sp>
        <p:nvSpPr>
          <p:cNvPr id="310" name="TextBox 309"/>
          <p:cNvSpPr txBox="1"/>
          <p:nvPr/>
        </p:nvSpPr>
        <p:spPr>
          <a:xfrm>
            <a:off x="5238873" y="11717584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Vectors</a:t>
            </a:r>
            <a:endParaRPr lang="en-GB" sz="1800" dirty="0"/>
          </a:p>
        </p:txBody>
      </p:sp>
      <p:sp>
        <p:nvSpPr>
          <p:cNvPr id="311" name="TextBox 310"/>
          <p:cNvSpPr txBox="1"/>
          <p:nvPr/>
        </p:nvSpPr>
        <p:spPr>
          <a:xfrm>
            <a:off x="6273474" y="13207669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Circle Theorems</a:t>
            </a:r>
            <a:endParaRPr lang="en-GB" sz="1800" dirty="0"/>
          </a:p>
        </p:txBody>
      </p:sp>
      <p:sp>
        <p:nvSpPr>
          <p:cNvPr id="313" name="TextBox 312"/>
          <p:cNvSpPr txBox="1"/>
          <p:nvPr/>
        </p:nvSpPr>
        <p:spPr>
          <a:xfrm>
            <a:off x="6429576" y="4473834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Brackets</a:t>
            </a:r>
            <a:endParaRPr lang="en-GB" sz="1800" dirty="0"/>
          </a:p>
        </p:txBody>
      </p:sp>
      <p:sp>
        <p:nvSpPr>
          <p:cNvPr id="314" name="TextBox 313"/>
          <p:cNvSpPr txBox="1"/>
          <p:nvPr/>
        </p:nvSpPr>
        <p:spPr>
          <a:xfrm>
            <a:off x="5238873" y="6155812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Algebraic Fractions</a:t>
            </a:r>
            <a:endParaRPr lang="en-GB" sz="1800" dirty="0"/>
          </a:p>
        </p:txBody>
      </p:sp>
      <p:sp>
        <p:nvSpPr>
          <p:cNvPr id="315" name="TextBox 314"/>
          <p:cNvSpPr txBox="1"/>
          <p:nvPr/>
        </p:nvSpPr>
        <p:spPr>
          <a:xfrm>
            <a:off x="4175062" y="4421552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Algebraic Proof</a:t>
            </a:r>
            <a:endParaRPr lang="en-GB" sz="1800" dirty="0"/>
          </a:p>
        </p:txBody>
      </p:sp>
      <p:sp>
        <p:nvSpPr>
          <p:cNvPr id="318" name="TextBox 317"/>
          <p:cNvSpPr txBox="1"/>
          <p:nvPr/>
        </p:nvSpPr>
        <p:spPr>
          <a:xfrm>
            <a:off x="2742950" y="6075062"/>
            <a:ext cx="1628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Rounding and estimating</a:t>
            </a:r>
            <a:endParaRPr lang="en-GB" sz="1800" dirty="0"/>
          </a:p>
        </p:txBody>
      </p:sp>
      <p:sp>
        <p:nvSpPr>
          <p:cNvPr id="319" name="TextBox 318"/>
          <p:cNvSpPr txBox="1"/>
          <p:nvPr/>
        </p:nvSpPr>
        <p:spPr>
          <a:xfrm>
            <a:off x="6832408" y="352995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Ratio</a:t>
            </a:r>
            <a:endParaRPr lang="en-GB" sz="1800" dirty="0"/>
          </a:p>
        </p:txBody>
      </p:sp>
      <p:sp>
        <p:nvSpPr>
          <p:cNvPr id="320" name="TextBox 319"/>
          <p:cNvSpPr txBox="1"/>
          <p:nvPr/>
        </p:nvSpPr>
        <p:spPr>
          <a:xfrm>
            <a:off x="5873113" y="1694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Formulae</a:t>
            </a:r>
            <a:endParaRPr lang="en-GB" sz="1800" dirty="0"/>
          </a:p>
        </p:txBody>
      </p:sp>
      <p:sp>
        <p:nvSpPr>
          <p:cNvPr id="321" name="TextBox 320"/>
          <p:cNvSpPr txBox="1"/>
          <p:nvPr/>
        </p:nvSpPr>
        <p:spPr>
          <a:xfrm>
            <a:off x="1428379" y="183772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Percentages</a:t>
            </a:r>
            <a:endParaRPr lang="en-GB" sz="1800" dirty="0"/>
          </a:p>
        </p:txBody>
      </p:sp>
      <p:sp>
        <p:nvSpPr>
          <p:cNvPr id="322" name="TextBox 321"/>
          <p:cNvSpPr txBox="1"/>
          <p:nvPr/>
        </p:nvSpPr>
        <p:spPr>
          <a:xfrm>
            <a:off x="1838949" y="4481954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Measure</a:t>
            </a:r>
            <a:endParaRPr lang="en-GB" sz="1800" dirty="0"/>
          </a:p>
        </p:txBody>
      </p:sp>
      <p:sp>
        <p:nvSpPr>
          <p:cNvPr id="323" name="TextBox 322"/>
          <p:cNvSpPr txBox="1"/>
          <p:nvPr/>
        </p:nvSpPr>
        <p:spPr>
          <a:xfrm>
            <a:off x="3567520" y="1818553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Circles</a:t>
            </a:r>
            <a:endParaRPr lang="en-GB" sz="1800" dirty="0"/>
          </a:p>
        </p:txBody>
      </p:sp>
      <p:sp>
        <p:nvSpPr>
          <p:cNvPr id="324" name="TextBox 323"/>
          <p:cNvSpPr txBox="1"/>
          <p:nvPr/>
        </p:nvSpPr>
        <p:spPr>
          <a:xfrm>
            <a:off x="2098415" y="3290797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Properties of Number</a:t>
            </a:r>
            <a:endParaRPr lang="en-GB" sz="1800" dirty="0"/>
          </a:p>
        </p:txBody>
      </p:sp>
      <p:sp>
        <p:nvSpPr>
          <p:cNvPr id="325" name="TextBox 324"/>
          <p:cNvSpPr txBox="1"/>
          <p:nvPr/>
        </p:nvSpPr>
        <p:spPr>
          <a:xfrm>
            <a:off x="4712690" y="3425642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Equations of Circles</a:t>
            </a:r>
            <a:endParaRPr lang="en-GB" sz="1800" dirty="0"/>
          </a:p>
        </p:txBody>
      </p: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866897A3-A6FE-40C7-8A62-80E372D7DDE7}"/>
              </a:ext>
            </a:extLst>
          </p:cNvPr>
          <p:cNvCxnSpPr>
            <a:cxnSpLocks/>
          </p:cNvCxnSpPr>
          <p:nvPr/>
        </p:nvCxnSpPr>
        <p:spPr>
          <a:xfrm flipV="1">
            <a:off x="5655126" y="7936231"/>
            <a:ext cx="3357" cy="47008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Straight Connector 328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H="1" flipV="1">
            <a:off x="3223355" y="8032953"/>
            <a:ext cx="3762" cy="3993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H="1" flipV="1">
            <a:off x="7082638" y="8004298"/>
            <a:ext cx="3762" cy="3993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H="1" flipV="1">
            <a:off x="5355921" y="12834706"/>
            <a:ext cx="3762" cy="3993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  <a:stCxn id="249" idx="0"/>
          </p:cNvCxnSpPr>
          <p:nvPr/>
        </p:nvCxnSpPr>
        <p:spPr>
          <a:xfrm flipV="1">
            <a:off x="2207038" y="12792437"/>
            <a:ext cx="11526" cy="48310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H="1" flipV="1">
            <a:off x="3394039" y="12834706"/>
            <a:ext cx="3762" cy="3993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H="1" flipV="1">
            <a:off x="6566533" y="12736746"/>
            <a:ext cx="3762" cy="3993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866897A3-A6FE-40C7-8A62-80E372D7DDE7}"/>
              </a:ext>
            </a:extLst>
          </p:cNvPr>
          <p:cNvCxnSpPr>
            <a:cxnSpLocks/>
          </p:cNvCxnSpPr>
          <p:nvPr/>
        </p:nvCxnSpPr>
        <p:spPr>
          <a:xfrm flipV="1">
            <a:off x="5629394" y="15469725"/>
            <a:ext cx="3357" cy="47008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H="1" flipV="1">
            <a:off x="4040810" y="15547558"/>
            <a:ext cx="3762" cy="3993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V="1">
            <a:off x="2352194" y="15426635"/>
            <a:ext cx="23051" cy="71164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Straight Connector 345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H="1" flipV="1">
            <a:off x="7563547" y="15562939"/>
            <a:ext cx="3762" cy="3993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Straight Connector 346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>
            <a:off x="6690697" y="14813129"/>
            <a:ext cx="0" cy="44688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Straight Connector 347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>
            <a:off x="4898624" y="14928251"/>
            <a:ext cx="0" cy="44688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Straight Connector 348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>
            <a:off x="3175998" y="14935928"/>
            <a:ext cx="0" cy="44688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Straight Connector 349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>
            <a:off x="1858461" y="14628463"/>
            <a:ext cx="0" cy="59277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Straight Connector 350">
            <a:extLst>
              <a:ext uri="{FF2B5EF4-FFF2-40B4-BE49-F238E27FC236}">
                <a16:creationId xmlns:a16="http://schemas.microsoft.com/office/drawing/2014/main" id="{BAB821FE-ABED-48FC-AF5C-5F449419C1B0}"/>
              </a:ext>
            </a:extLst>
          </p:cNvPr>
          <p:cNvCxnSpPr>
            <a:cxnSpLocks/>
          </p:cNvCxnSpPr>
          <p:nvPr/>
        </p:nvCxnSpPr>
        <p:spPr>
          <a:xfrm>
            <a:off x="4448131" y="12109930"/>
            <a:ext cx="9995" cy="38652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>
            <a:off x="2385347" y="12102125"/>
            <a:ext cx="0" cy="44688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Straight Connector 351">
            <a:extLst>
              <a:ext uri="{FF2B5EF4-FFF2-40B4-BE49-F238E27FC236}">
                <a16:creationId xmlns:a16="http://schemas.microsoft.com/office/drawing/2014/main" id="{BAB821FE-ABED-48FC-AF5C-5F449419C1B0}"/>
              </a:ext>
            </a:extLst>
          </p:cNvPr>
          <p:cNvCxnSpPr>
            <a:cxnSpLocks/>
          </p:cNvCxnSpPr>
          <p:nvPr/>
        </p:nvCxnSpPr>
        <p:spPr>
          <a:xfrm>
            <a:off x="5882191" y="12109930"/>
            <a:ext cx="9995" cy="38652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Straight Connector 352">
            <a:extLst>
              <a:ext uri="{FF2B5EF4-FFF2-40B4-BE49-F238E27FC236}">
                <a16:creationId xmlns:a16="http://schemas.microsoft.com/office/drawing/2014/main" id="{BAB821FE-ABED-48FC-AF5C-5F449419C1B0}"/>
              </a:ext>
            </a:extLst>
          </p:cNvPr>
          <p:cNvCxnSpPr>
            <a:cxnSpLocks/>
          </p:cNvCxnSpPr>
          <p:nvPr/>
        </p:nvCxnSpPr>
        <p:spPr>
          <a:xfrm>
            <a:off x="7416689" y="12073434"/>
            <a:ext cx="9995" cy="38652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Straight Connector 353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>
            <a:off x="5189570" y="9976309"/>
            <a:ext cx="10175" cy="48564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Straight Connector 354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H="1" flipV="1">
            <a:off x="2765400" y="10585999"/>
            <a:ext cx="3762" cy="3993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Straight Connector 355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H="1" flipV="1">
            <a:off x="4474885" y="10613181"/>
            <a:ext cx="3762" cy="3993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Straight Connector 356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H="1" flipV="1">
            <a:off x="6475533" y="10586535"/>
            <a:ext cx="3762" cy="3993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Straight Connector 357">
            <a:extLst>
              <a:ext uri="{FF2B5EF4-FFF2-40B4-BE49-F238E27FC236}">
                <a16:creationId xmlns:a16="http://schemas.microsoft.com/office/drawing/2014/main" id="{39981D08-B8AF-4086-AE03-C44C8CE55DC7}"/>
              </a:ext>
            </a:extLst>
          </p:cNvPr>
          <p:cNvCxnSpPr>
            <a:cxnSpLocks/>
          </p:cNvCxnSpPr>
          <p:nvPr/>
        </p:nvCxnSpPr>
        <p:spPr>
          <a:xfrm>
            <a:off x="2177812" y="9796534"/>
            <a:ext cx="0" cy="49187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Straight Connector 358">
            <a:extLst>
              <a:ext uri="{FF2B5EF4-FFF2-40B4-BE49-F238E27FC236}">
                <a16:creationId xmlns:a16="http://schemas.microsoft.com/office/drawing/2014/main" id="{39981D08-B8AF-4086-AE03-C44C8CE55DC7}"/>
              </a:ext>
            </a:extLst>
          </p:cNvPr>
          <p:cNvCxnSpPr>
            <a:cxnSpLocks/>
          </p:cNvCxnSpPr>
          <p:nvPr/>
        </p:nvCxnSpPr>
        <p:spPr>
          <a:xfrm>
            <a:off x="2350209" y="7229934"/>
            <a:ext cx="0" cy="49187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Straight Connector 359">
            <a:extLst>
              <a:ext uri="{FF2B5EF4-FFF2-40B4-BE49-F238E27FC236}">
                <a16:creationId xmlns:a16="http://schemas.microsoft.com/office/drawing/2014/main" id="{39981D08-B8AF-4086-AE03-C44C8CE55DC7}"/>
              </a:ext>
            </a:extLst>
          </p:cNvPr>
          <p:cNvCxnSpPr>
            <a:cxnSpLocks/>
          </p:cNvCxnSpPr>
          <p:nvPr/>
        </p:nvCxnSpPr>
        <p:spPr>
          <a:xfrm>
            <a:off x="4183098" y="7164420"/>
            <a:ext cx="0" cy="49187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Straight Connector 361">
            <a:extLst>
              <a:ext uri="{FF2B5EF4-FFF2-40B4-BE49-F238E27FC236}">
                <a16:creationId xmlns:a16="http://schemas.microsoft.com/office/drawing/2014/main" id="{39981D08-B8AF-4086-AE03-C44C8CE55DC7}"/>
              </a:ext>
            </a:extLst>
          </p:cNvPr>
          <p:cNvCxnSpPr>
            <a:cxnSpLocks/>
          </p:cNvCxnSpPr>
          <p:nvPr/>
        </p:nvCxnSpPr>
        <p:spPr>
          <a:xfrm>
            <a:off x="6758879" y="7132578"/>
            <a:ext cx="0" cy="49187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Straight Connector 362">
            <a:extLst>
              <a:ext uri="{FF2B5EF4-FFF2-40B4-BE49-F238E27FC236}">
                <a16:creationId xmlns:a16="http://schemas.microsoft.com/office/drawing/2014/main" id="{7D1A76D7-946A-434B-9E20-E66593C9A965}"/>
              </a:ext>
            </a:extLst>
          </p:cNvPr>
          <p:cNvCxnSpPr>
            <a:cxnSpLocks/>
          </p:cNvCxnSpPr>
          <p:nvPr/>
        </p:nvCxnSpPr>
        <p:spPr>
          <a:xfrm flipH="1">
            <a:off x="2420611" y="4957690"/>
            <a:ext cx="10513" cy="47086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Straight Connector 363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H="1" flipV="1">
            <a:off x="2702806" y="2896787"/>
            <a:ext cx="3762" cy="3993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Straight Connector 364">
            <a:extLst>
              <a:ext uri="{FF2B5EF4-FFF2-40B4-BE49-F238E27FC236}">
                <a16:creationId xmlns:a16="http://schemas.microsoft.com/office/drawing/2014/main" id="{ED5654B3-6730-9743-8B5B-BB63078882F5}"/>
              </a:ext>
            </a:extLst>
          </p:cNvPr>
          <p:cNvCxnSpPr>
            <a:cxnSpLocks/>
          </p:cNvCxnSpPr>
          <p:nvPr/>
        </p:nvCxnSpPr>
        <p:spPr>
          <a:xfrm>
            <a:off x="2196276" y="2217550"/>
            <a:ext cx="1" cy="4162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Straight Connector 365">
            <a:extLst>
              <a:ext uri="{FF2B5EF4-FFF2-40B4-BE49-F238E27FC236}">
                <a16:creationId xmlns:a16="http://schemas.microsoft.com/office/drawing/2014/main" id="{ED5654B3-6730-9743-8B5B-BB63078882F5}"/>
              </a:ext>
            </a:extLst>
          </p:cNvPr>
          <p:cNvCxnSpPr>
            <a:cxnSpLocks/>
          </p:cNvCxnSpPr>
          <p:nvPr/>
        </p:nvCxnSpPr>
        <p:spPr>
          <a:xfrm>
            <a:off x="4243199" y="2291095"/>
            <a:ext cx="1" cy="4162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Straight Connector 366">
            <a:extLst>
              <a:ext uri="{FF2B5EF4-FFF2-40B4-BE49-F238E27FC236}">
                <a16:creationId xmlns:a16="http://schemas.microsoft.com/office/drawing/2014/main" id="{ED5654B3-6730-9743-8B5B-BB63078882F5}"/>
              </a:ext>
            </a:extLst>
          </p:cNvPr>
          <p:cNvCxnSpPr>
            <a:cxnSpLocks/>
          </p:cNvCxnSpPr>
          <p:nvPr/>
        </p:nvCxnSpPr>
        <p:spPr>
          <a:xfrm>
            <a:off x="6556871" y="2266340"/>
            <a:ext cx="1" cy="4162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8"/>
          <p:cNvSpPr txBox="1"/>
          <p:nvPr/>
        </p:nvSpPr>
        <p:spPr>
          <a:xfrm>
            <a:off x="3598010" y="837915"/>
            <a:ext cx="2807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094475" rtl="0" eaLnBrk="1" latinLnBrk="0" hangingPunct="1">
              <a:defRPr sz="2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237" algn="l" defTabSz="1094475" rtl="0" eaLnBrk="1" latinLnBrk="0" hangingPunct="1">
              <a:defRPr sz="2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4475" algn="l" defTabSz="1094475" rtl="0" eaLnBrk="1" latinLnBrk="0" hangingPunct="1">
              <a:defRPr sz="2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41713" algn="l" defTabSz="1094475" rtl="0" eaLnBrk="1" latinLnBrk="0" hangingPunct="1">
              <a:defRPr sz="2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8951" algn="l" defTabSz="1094475" rtl="0" eaLnBrk="1" latinLnBrk="0" hangingPunct="1">
              <a:defRPr sz="2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36188" algn="l" defTabSz="1094475" rtl="0" eaLnBrk="1" latinLnBrk="0" hangingPunct="1">
              <a:defRPr sz="2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83426" algn="l" defTabSz="1094475" rtl="0" eaLnBrk="1" latinLnBrk="0" hangingPunct="1">
              <a:defRPr sz="2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30663" algn="l" defTabSz="1094475" rtl="0" eaLnBrk="1" latinLnBrk="0" hangingPunct="1">
              <a:defRPr sz="2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7902" algn="l" defTabSz="1094475" rtl="0" eaLnBrk="1" latinLnBrk="0" hangingPunct="1">
              <a:defRPr sz="2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dirty="0" smtClean="0"/>
              <a:t>KS4 Higher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AE7ED6C182ED408A69B174A1B81E82" ma:contentTypeVersion="18" ma:contentTypeDescription="Create a new document." ma:contentTypeScope="" ma:versionID="128cbba7d7b969790eed124b066b4716">
  <xsd:schema xmlns:xsd="http://www.w3.org/2001/XMLSchema" xmlns:xs="http://www.w3.org/2001/XMLSchema" xmlns:p="http://schemas.microsoft.com/office/2006/metadata/properties" xmlns:ns2="91c74df8-1e46-45b4-bd67-b5e67cb8cfb2" xmlns:ns3="912e7bfb-0f1d-4096-82cb-c34f89414f40" targetNamespace="http://schemas.microsoft.com/office/2006/metadata/properties" ma:root="true" ma:fieldsID="444bed5e30ae8852ea223d6d792cf481" ns2:_="" ns3:_="">
    <xsd:import namespace="91c74df8-1e46-45b4-bd67-b5e67cb8cfb2"/>
    <xsd:import namespace="912e7bfb-0f1d-4096-82cb-c34f89414f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c74df8-1e46-45b4-bd67-b5e67cb8cf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bea0db1e-6074-4392-8ead-a15cfd0464a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2e7bfb-0f1d-4096-82cb-c34f89414f4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e63ae3a-8fb2-4425-9368-146fce48696f}" ma:internalName="TaxCatchAll" ma:showField="CatchAllData" ma:web="912e7bfb-0f1d-4096-82cb-c34f89414f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1c74df8-1e46-45b4-bd67-b5e67cb8cfb2">
      <Terms xmlns="http://schemas.microsoft.com/office/infopath/2007/PartnerControls"/>
    </lcf76f155ced4ddcb4097134ff3c332f>
    <TaxCatchAll xmlns="912e7bfb-0f1d-4096-82cb-c34f89414f40" xsi:nil="true"/>
    <SharedWithUsers xmlns="912e7bfb-0f1d-4096-82cb-c34f89414f40">
      <UserInfo>
        <DisplayName/>
        <AccountId xsi:nil="true"/>
        <AccountType/>
      </UserInfo>
    </SharedWithUsers>
    <MediaLengthInSeconds xmlns="91c74df8-1e46-45b4-bd67-b5e67cb8cfb2" xsi:nil="true"/>
  </documentManagement>
</p:properties>
</file>

<file path=customXml/itemProps1.xml><?xml version="1.0" encoding="utf-8"?>
<ds:datastoreItem xmlns:ds="http://schemas.openxmlformats.org/officeDocument/2006/customXml" ds:itemID="{6186C1E6-5928-4971-8629-FC3B2F7976C7}"/>
</file>

<file path=customXml/itemProps2.xml><?xml version="1.0" encoding="utf-8"?>
<ds:datastoreItem xmlns:ds="http://schemas.openxmlformats.org/officeDocument/2006/customXml" ds:itemID="{2232B41B-5487-406B-8B3B-133A5DA1E6E4}"/>
</file>

<file path=customXml/itemProps3.xml><?xml version="1.0" encoding="utf-8"?>
<ds:datastoreItem xmlns:ds="http://schemas.openxmlformats.org/officeDocument/2006/customXml" ds:itemID="{199F07B1-E6EF-4BDA-AADE-4F3135FF921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15584</TotalTime>
  <Words>74</Words>
  <Application>Microsoft Office PowerPoint</Application>
  <PresentationFormat>Custom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Lee Peachey</dc:creator>
  <cp:lastModifiedBy>Mrs Miller</cp:lastModifiedBy>
  <cp:revision>298</cp:revision>
  <cp:lastPrinted>2019-10-07T07:04:47Z</cp:lastPrinted>
  <dcterms:created xsi:type="dcterms:W3CDTF">2018-02-08T08:28:53Z</dcterms:created>
  <dcterms:modified xsi:type="dcterms:W3CDTF">2022-09-05T13:32:36Z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0x0101006BAE7ED6C182ED408A69B174A1B81E82</vt:lpwstr>
  </property>
  <property fmtid="{D5CDD505-2E9C-101B-9397-08002B2CF9AE}" pid="3" name="Order">
    <vt:r8>4464900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</Properties>
</file>