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0D8"/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 varScale="1">
        <p:scale>
          <a:sx n="29" d="100"/>
          <a:sy n="29" d="100"/>
        </p:scale>
        <p:origin x="2982" y="138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181407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96148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09923" y="446891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/>
              <a:t>Identifying and understanding customer needs</a:t>
            </a:r>
            <a:endParaRPr lang="en-US" sz="8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5791" y="13204986"/>
            <a:ext cx="3845665" cy="2184400"/>
          </a:xfrm>
          <a:prstGeom prst="blockArc">
            <a:avLst>
              <a:gd name="adj1" fmla="val 10737289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60928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398617" y="10416096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2372506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5298315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442546" y="3131009"/>
            <a:ext cx="3354315" cy="2143192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1" y="2525447"/>
            <a:ext cx="6683993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8630206" y="2458139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7612493" y="15941136"/>
            <a:ext cx="4648" cy="4625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5222257" y="16036628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2102787" y="409880"/>
            <a:ext cx="564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Learning 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Journey</a:t>
            </a:r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2469189" y="15192313"/>
            <a:ext cx="0" cy="491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6860711" y="12264174"/>
            <a:ext cx="6366" cy="3634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5525709" y="12840842"/>
            <a:ext cx="3357" cy="4700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3440238" y="12171248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4971367" y="12161657"/>
            <a:ext cx="9995" cy="386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4003199" y="12769259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836" y="293257"/>
            <a:ext cx="1105236" cy="1043343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91" y="317108"/>
            <a:ext cx="1105236" cy="1043343"/>
          </a:xfrm>
          <a:prstGeom prst="rect">
            <a:avLst/>
          </a:prstGeom>
        </p:spPr>
      </p:pic>
      <p:grpSp>
        <p:nvGrpSpPr>
          <p:cNvPr id="67" name="Group 66"/>
          <p:cNvGrpSpPr/>
          <p:nvPr/>
        </p:nvGrpSpPr>
        <p:grpSpPr>
          <a:xfrm>
            <a:off x="8069054" y="15222039"/>
            <a:ext cx="1214980" cy="1304869"/>
            <a:chOff x="8052593" y="6682157"/>
            <a:chExt cx="1214980" cy="1304869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8052593" y="6682157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8231760" y="6899587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10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6750131" y="1112688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Angles</a:t>
            </a:r>
            <a:endParaRPr lang="en-GB" sz="1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182562" y="11641265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Linear Equations</a:t>
            </a:r>
            <a:endParaRPr lang="en-GB" sz="1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866405" y="1351447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Ratio</a:t>
            </a:r>
            <a:endParaRPr lang="en-GB" sz="1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238623" y="1173255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Formulae</a:t>
            </a:r>
            <a:endParaRPr lang="en-GB" sz="1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294258" y="1334049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Circles</a:t>
            </a:r>
            <a:endParaRPr lang="en-GB" sz="1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2141398" y="604862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Percentages</a:t>
            </a:r>
            <a:endParaRPr lang="en-GB" sz="1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1962711" y="1498983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Measure</a:t>
            </a:r>
            <a:endParaRPr lang="en-GB" sz="1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754438" y="16310646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Rounding and estimating</a:t>
            </a:r>
            <a:endParaRPr lang="en-GB" sz="18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580308" y="1656769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Fractions</a:t>
            </a:r>
            <a:endParaRPr lang="en-GB" sz="1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5712778" y="1493788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Brackets</a:t>
            </a:r>
            <a:endParaRPr lang="en-GB" sz="1800" dirty="0"/>
          </a:p>
        </p:txBody>
      </p:sp>
      <p:sp>
        <p:nvSpPr>
          <p:cNvPr id="118" name="TextBox 117"/>
          <p:cNvSpPr txBox="1"/>
          <p:nvPr/>
        </p:nvSpPr>
        <p:spPr>
          <a:xfrm>
            <a:off x="6943526" y="1647810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Properties of Number</a:t>
            </a:r>
            <a:endParaRPr lang="en-GB" sz="1800" dirty="0"/>
          </a:p>
        </p:txBody>
      </p:sp>
      <p:sp>
        <p:nvSpPr>
          <p:cNvPr id="123" name="TextBox 122"/>
          <p:cNvSpPr txBox="1"/>
          <p:nvPr/>
        </p:nvSpPr>
        <p:spPr>
          <a:xfrm>
            <a:off x="4985340" y="10952845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Straight Line Graphs</a:t>
            </a:r>
            <a:endParaRPr lang="en-GB" sz="18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401985" y="947818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Sequences</a:t>
            </a:r>
            <a:endParaRPr lang="en-GB" sz="1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347839" y="956338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Polygons</a:t>
            </a:r>
            <a:endParaRPr lang="en-GB" sz="1800" dirty="0"/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2073243" y="12835281"/>
            <a:ext cx="0" cy="8234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7321496" y="12800693"/>
            <a:ext cx="28747" cy="4205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3440238" y="16009639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4580308" y="15151882"/>
            <a:ext cx="9888" cy="6377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6329080" y="15307213"/>
            <a:ext cx="0" cy="3809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830297" y="10205490"/>
            <a:ext cx="6238758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Block Arc 168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212112" y="8062734"/>
            <a:ext cx="3326268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1" name="Block Arc 170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295579" y="5535390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805471" y="7491800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7428053" y="10474825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154084" y="10612217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7359558" y="7387852"/>
            <a:ext cx="6366" cy="3634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3958279" y="7346122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4726982" y="7888553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144277" y="680952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Data handling</a:t>
            </a:r>
            <a:endParaRPr lang="en-GB" sz="1800" dirty="0"/>
          </a:p>
        </p:txBody>
      </p:sp>
      <p:sp>
        <p:nvSpPr>
          <p:cNvPr id="200" name="TextBox 199"/>
          <p:cNvSpPr txBox="1"/>
          <p:nvPr/>
        </p:nvSpPr>
        <p:spPr>
          <a:xfrm>
            <a:off x="1442430" y="1104405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Proportion</a:t>
            </a:r>
            <a:endParaRPr lang="en-GB" sz="1800" dirty="0"/>
          </a:p>
        </p:txBody>
      </p:sp>
      <p:sp>
        <p:nvSpPr>
          <p:cNvPr id="205" name="TextBox 204"/>
          <p:cNvSpPr txBox="1"/>
          <p:nvPr/>
        </p:nvSpPr>
        <p:spPr>
          <a:xfrm>
            <a:off x="2430093" y="834701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Quadratics</a:t>
            </a:r>
            <a:endParaRPr lang="en-GB" sz="1800" dirty="0"/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>
            <a:off x="1192311" y="8965952"/>
            <a:ext cx="578982" cy="167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2993792" y="7888350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7117049" y="7907707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7752520" y="7894904"/>
            <a:ext cx="464840" cy="3068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5814332" y="10551984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7093707" y="9925178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3066756" y="9986779"/>
            <a:ext cx="0" cy="491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6591665" y="10612217"/>
            <a:ext cx="0" cy="2075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6379730" y="8376929"/>
            <a:ext cx="1474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Simultaneous Equations</a:t>
            </a:r>
            <a:endParaRPr lang="en-GB" sz="1800" dirty="0"/>
          </a:p>
        </p:txBody>
      </p:sp>
      <p:sp>
        <p:nvSpPr>
          <p:cNvPr id="226" name="TextBox 225"/>
          <p:cNvSpPr txBox="1"/>
          <p:nvPr/>
        </p:nvSpPr>
        <p:spPr>
          <a:xfrm>
            <a:off x="5475499" y="6833359"/>
            <a:ext cx="155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3D Properties</a:t>
            </a:r>
            <a:endParaRPr lang="en-GB" sz="1800" dirty="0"/>
          </a:p>
        </p:txBody>
      </p:sp>
      <p:grpSp>
        <p:nvGrpSpPr>
          <p:cNvPr id="70" name="Group 69"/>
          <p:cNvGrpSpPr/>
          <p:nvPr/>
        </p:nvGrpSpPr>
        <p:grpSpPr>
          <a:xfrm>
            <a:off x="7821197" y="5022954"/>
            <a:ext cx="1214980" cy="1304869"/>
            <a:chOff x="12910430" y="5750177"/>
            <a:chExt cx="1214980" cy="1304869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12910430" y="5750177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13113168" y="5950960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11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7296947" y="5579260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4949676" y="5727905"/>
            <a:ext cx="0" cy="4180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3171529" y="2156078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2327158" y="2817549"/>
            <a:ext cx="23051" cy="7116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4002936" y="2897070"/>
            <a:ext cx="14987" cy="4353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6479168" y="2905038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  <a:stCxn id="111" idx="0"/>
          </p:cNvCxnSpPr>
          <p:nvPr/>
        </p:nvCxnSpPr>
        <p:spPr>
          <a:xfrm flipV="1">
            <a:off x="2827198" y="5672671"/>
            <a:ext cx="0" cy="3759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6263382" y="5052834"/>
            <a:ext cx="0" cy="3809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1706473" y="3516150"/>
            <a:ext cx="1522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Properties of number</a:t>
            </a:r>
            <a:endParaRPr lang="en-GB" sz="1800" dirty="0"/>
          </a:p>
        </p:txBody>
      </p:sp>
      <p:sp>
        <p:nvSpPr>
          <p:cNvPr id="219" name="TextBox 218"/>
          <p:cNvSpPr txBox="1"/>
          <p:nvPr/>
        </p:nvSpPr>
        <p:spPr>
          <a:xfrm>
            <a:off x="6815707" y="1335908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Inequalities</a:t>
            </a:r>
            <a:endParaRPr lang="en-GB" sz="1800" dirty="0"/>
          </a:p>
        </p:txBody>
      </p: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H="1" flipV="1">
            <a:off x="3958279" y="10533715"/>
            <a:ext cx="21779" cy="475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TextBox 267"/>
          <p:cNvSpPr txBox="1"/>
          <p:nvPr/>
        </p:nvSpPr>
        <p:spPr>
          <a:xfrm>
            <a:off x="3074847" y="6927734"/>
            <a:ext cx="1818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Transformations</a:t>
            </a:r>
            <a:endParaRPr lang="en-GB" sz="1800" dirty="0"/>
          </a:p>
        </p:txBody>
      </p:sp>
      <p:sp>
        <p:nvSpPr>
          <p:cNvPr id="269" name="TextBox 268"/>
          <p:cNvSpPr txBox="1"/>
          <p:nvPr/>
        </p:nvSpPr>
        <p:spPr>
          <a:xfrm>
            <a:off x="4263876" y="829072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Similar Shapes</a:t>
            </a:r>
            <a:endParaRPr lang="en-GB" sz="1800" dirty="0"/>
          </a:p>
        </p:txBody>
      </p:sp>
      <p:sp>
        <p:nvSpPr>
          <p:cNvPr id="280" name="TextBox 279"/>
          <p:cNvSpPr txBox="1"/>
          <p:nvPr/>
        </p:nvSpPr>
        <p:spPr>
          <a:xfrm>
            <a:off x="3197306" y="109436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Pythagoras</a:t>
            </a:r>
            <a:endParaRPr lang="en-GB" sz="1800" dirty="0"/>
          </a:p>
        </p:txBody>
      </p:sp>
      <p:sp>
        <p:nvSpPr>
          <p:cNvPr id="281" name="TextBox 280"/>
          <p:cNvSpPr txBox="1"/>
          <p:nvPr/>
        </p:nvSpPr>
        <p:spPr>
          <a:xfrm>
            <a:off x="2447902" y="9574747"/>
            <a:ext cx="1486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Trigonometry</a:t>
            </a:r>
            <a:endParaRPr lang="en-GB" sz="1800" dirty="0"/>
          </a:p>
        </p:txBody>
      </p:sp>
      <p:sp>
        <p:nvSpPr>
          <p:cNvPr id="282" name="TextBox 281"/>
          <p:cNvSpPr txBox="1"/>
          <p:nvPr/>
        </p:nvSpPr>
        <p:spPr>
          <a:xfrm>
            <a:off x="1683570" y="880696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Probability</a:t>
            </a:r>
            <a:endParaRPr lang="en-GB" sz="1800" dirty="0"/>
          </a:p>
        </p:txBody>
      </p:sp>
      <p:sp>
        <p:nvSpPr>
          <p:cNvPr id="290" name="TextBox 289"/>
          <p:cNvSpPr txBox="1"/>
          <p:nvPr/>
        </p:nvSpPr>
        <p:spPr>
          <a:xfrm>
            <a:off x="7883298" y="8178769"/>
            <a:ext cx="158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Constructions</a:t>
            </a:r>
            <a:endParaRPr lang="en-GB" sz="1800" dirty="0"/>
          </a:p>
        </p:txBody>
      </p: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5084912" y="9783682"/>
            <a:ext cx="10175" cy="4856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1988519" y="7346122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4010125" y="5057307"/>
            <a:ext cx="3559" cy="4577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5323598" y="2278890"/>
            <a:ext cx="9995" cy="386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6579341" y="621996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Brackets</a:t>
            </a:r>
            <a:endParaRPr lang="en-GB" sz="1800" dirty="0"/>
          </a:p>
        </p:txBody>
      </p:sp>
      <p:sp>
        <p:nvSpPr>
          <p:cNvPr id="272" name="TextBox 271"/>
          <p:cNvSpPr txBox="1"/>
          <p:nvPr/>
        </p:nvSpPr>
        <p:spPr>
          <a:xfrm>
            <a:off x="3905948" y="1481122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Number</a:t>
            </a:r>
            <a:endParaRPr lang="en-GB" sz="1800" dirty="0"/>
          </a:p>
        </p:txBody>
      </p:sp>
      <p:sp>
        <p:nvSpPr>
          <p:cNvPr id="278" name="TextBox 277"/>
          <p:cNvSpPr txBox="1"/>
          <p:nvPr/>
        </p:nvSpPr>
        <p:spPr>
          <a:xfrm>
            <a:off x="5503621" y="463817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Number</a:t>
            </a:r>
            <a:endParaRPr lang="en-GB" sz="1800" dirty="0"/>
          </a:p>
        </p:txBody>
      </p:sp>
      <p:sp>
        <p:nvSpPr>
          <p:cNvPr id="307" name="TextBox 306"/>
          <p:cNvSpPr txBox="1"/>
          <p:nvPr/>
        </p:nvSpPr>
        <p:spPr>
          <a:xfrm>
            <a:off x="4098601" y="6135771"/>
            <a:ext cx="1705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Rounding and estimating</a:t>
            </a:r>
            <a:endParaRPr lang="en-GB" sz="1800" dirty="0"/>
          </a:p>
        </p:txBody>
      </p:sp>
      <p:sp>
        <p:nvSpPr>
          <p:cNvPr id="308" name="TextBox 307"/>
          <p:cNvSpPr txBox="1"/>
          <p:nvPr/>
        </p:nvSpPr>
        <p:spPr>
          <a:xfrm>
            <a:off x="3284407" y="47031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Measure</a:t>
            </a:r>
            <a:endParaRPr lang="en-GB" sz="1800" dirty="0"/>
          </a:p>
        </p:txBody>
      </p:sp>
      <p:sp>
        <p:nvSpPr>
          <p:cNvPr id="309" name="TextBox 308"/>
          <p:cNvSpPr txBox="1"/>
          <p:nvPr/>
        </p:nvSpPr>
        <p:spPr>
          <a:xfrm>
            <a:off x="1699547" y="1350142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Percentages</a:t>
            </a:r>
            <a:endParaRPr lang="en-GB" sz="1800" dirty="0"/>
          </a:p>
        </p:txBody>
      </p:sp>
      <p:sp>
        <p:nvSpPr>
          <p:cNvPr id="310" name="TextBox 309"/>
          <p:cNvSpPr txBox="1"/>
          <p:nvPr/>
        </p:nvSpPr>
        <p:spPr>
          <a:xfrm>
            <a:off x="2807276" y="1153333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Properties of number</a:t>
            </a:r>
            <a:endParaRPr lang="en-GB" sz="1800" dirty="0"/>
          </a:p>
        </p:txBody>
      </p:sp>
      <p:sp>
        <p:nvSpPr>
          <p:cNvPr id="311" name="TextBox 310"/>
          <p:cNvSpPr txBox="1"/>
          <p:nvPr/>
        </p:nvSpPr>
        <p:spPr>
          <a:xfrm>
            <a:off x="2473878" y="180794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Circles</a:t>
            </a:r>
            <a:endParaRPr lang="en-GB" sz="1800" dirty="0"/>
          </a:p>
        </p:txBody>
      </p:sp>
      <p:sp>
        <p:nvSpPr>
          <p:cNvPr id="312" name="TextBox 311"/>
          <p:cNvSpPr txBox="1"/>
          <p:nvPr/>
        </p:nvSpPr>
        <p:spPr>
          <a:xfrm>
            <a:off x="3369041" y="337655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Formulae</a:t>
            </a:r>
            <a:endParaRPr lang="en-GB" sz="1800" dirty="0"/>
          </a:p>
        </p:txBody>
      </p:sp>
      <p:sp>
        <p:nvSpPr>
          <p:cNvPr id="313" name="TextBox 312"/>
          <p:cNvSpPr txBox="1"/>
          <p:nvPr/>
        </p:nvSpPr>
        <p:spPr>
          <a:xfrm>
            <a:off x="4694094" y="1868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Ratio</a:t>
            </a:r>
            <a:endParaRPr lang="en-GB" sz="1800" dirty="0"/>
          </a:p>
        </p:txBody>
      </p:sp>
      <p:sp>
        <p:nvSpPr>
          <p:cNvPr id="314" name="TextBox 313"/>
          <p:cNvSpPr txBox="1"/>
          <p:nvPr/>
        </p:nvSpPr>
        <p:spPr>
          <a:xfrm>
            <a:off x="5817443" y="331612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Vectors</a:t>
            </a:r>
            <a:endParaRPr lang="en-GB" sz="1800" dirty="0"/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6309137" y="7144881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8"/>
          <p:cNvSpPr txBox="1"/>
          <p:nvPr/>
        </p:nvSpPr>
        <p:spPr>
          <a:xfrm>
            <a:off x="3521122" y="870121"/>
            <a:ext cx="2807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237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4475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1713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8951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6188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83426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0663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7902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smtClean="0"/>
              <a:t>KS4 </a:t>
            </a:r>
            <a:r>
              <a:rPr lang="en-GB" sz="2800" dirty="0" smtClean="0"/>
              <a:t>Foundation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c74df8-1e46-45b4-bd67-b5e67cb8cfb2">
      <Terms xmlns="http://schemas.microsoft.com/office/infopath/2007/PartnerControls"/>
    </lcf76f155ced4ddcb4097134ff3c332f>
    <TaxCatchAll xmlns="912e7bfb-0f1d-4096-82cb-c34f89414f40" xsi:nil="true"/>
    <SharedWithUsers xmlns="912e7bfb-0f1d-4096-82cb-c34f89414f40">
      <UserInfo>
        <DisplayName/>
        <AccountId xsi:nil="true"/>
        <AccountType/>
      </UserInfo>
    </SharedWithUsers>
    <MediaLengthInSeconds xmlns="91c74df8-1e46-45b4-bd67-b5e67cb8cfb2" xsi:nil="true"/>
  </documentManagement>
</p:properties>
</file>

<file path=customXml/itemProps1.xml><?xml version="1.0" encoding="utf-8"?>
<ds:datastoreItem xmlns:ds="http://schemas.openxmlformats.org/officeDocument/2006/customXml" ds:itemID="{82CD5B53-EE2C-44CE-AE74-901FCA3456F8}"/>
</file>

<file path=customXml/itemProps2.xml><?xml version="1.0" encoding="utf-8"?>
<ds:datastoreItem xmlns:ds="http://schemas.openxmlformats.org/officeDocument/2006/customXml" ds:itemID="{8B01CBC8-F410-47C9-9400-7DECF7319582}"/>
</file>

<file path=customXml/itemProps3.xml><?xml version="1.0" encoding="utf-8"?>
<ds:datastoreItem xmlns:ds="http://schemas.openxmlformats.org/officeDocument/2006/customXml" ds:itemID="{56BB329D-C8D6-4611-9F3E-D9C15F6E08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15599</TotalTime>
  <Words>67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Lee Peachey</dc:creator>
  <cp:lastModifiedBy>Mrs Miller</cp:lastModifiedBy>
  <cp:revision>300</cp:revision>
  <cp:lastPrinted>2019-10-07T07:04:47Z</cp:lastPrinted>
  <dcterms:created xsi:type="dcterms:W3CDTF">2018-02-08T08:28:53Z</dcterms:created>
  <dcterms:modified xsi:type="dcterms:W3CDTF">2022-09-05T13:31:54Z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  <property fmtid="{D5CDD505-2E9C-101B-9397-08002B2CF9AE}" pid="3" name="Order">
    <vt:r8>4465300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