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82200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70D8"/>
    <a:srgbClr val="BD139D"/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 varScale="1">
        <p:scale>
          <a:sx n="29" d="100"/>
          <a:sy n="29" d="100"/>
        </p:scale>
        <p:origin x="2982" y="138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1738" y="1247775"/>
            <a:ext cx="1854200" cy="3368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 flipH="1">
            <a:off x="7086400" y="11814070"/>
            <a:ext cx="9049" cy="7143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96148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09923" y="446891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/>
              <a:t>Identifying and understanding customer needs</a:t>
            </a:r>
            <a:endParaRPr lang="en-US" sz="800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75791" y="13204986"/>
            <a:ext cx="3845665" cy="2184400"/>
          </a:xfrm>
          <a:prstGeom prst="blockArc">
            <a:avLst>
              <a:gd name="adj1" fmla="val 10737289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609288"/>
            <a:ext cx="6575417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398617" y="10416096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2372506"/>
            <a:ext cx="5942715" cy="6218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79" y="5298315"/>
            <a:ext cx="5827821" cy="6173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442546" y="3131009"/>
            <a:ext cx="3354315" cy="2143192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1" y="2525447"/>
            <a:ext cx="6683993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8630206" y="2458139"/>
            <a:ext cx="938427" cy="735967"/>
          </a:xfrm>
          <a:prstGeom prst="triangle">
            <a:avLst>
              <a:gd name="adj" fmla="val 48759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 flipV="1">
            <a:off x="7612493" y="15941136"/>
            <a:ext cx="4648" cy="46250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5222257" y="16036628"/>
            <a:ext cx="0" cy="602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2102787" y="409880"/>
            <a:ext cx="5645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Learning 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Journey</a:t>
            </a:r>
          </a:p>
        </p:txBody>
      </p:sp>
      <p:cxnSp>
        <p:nvCxnSpPr>
          <p:cNvPr id="391" name="Straight Connector 390">
            <a:extLst>
              <a:ext uri="{FF2B5EF4-FFF2-40B4-BE49-F238E27FC236}">
                <a16:creationId xmlns:a16="http://schemas.microsoft.com/office/drawing/2014/main" id="{39981D08-B8AF-4086-AE03-C44C8CE55DC7}"/>
              </a:ext>
            </a:extLst>
          </p:cNvPr>
          <p:cNvCxnSpPr>
            <a:cxnSpLocks/>
          </p:cNvCxnSpPr>
          <p:nvPr/>
        </p:nvCxnSpPr>
        <p:spPr>
          <a:xfrm>
            <a:off x="2469189" y="15192313"/>
            <a:ext cx="0" cy="4918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6860711" y="12264174"/>
            <a:ext cx="6366" cy="3634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V="1">
            <a:off x="5525709" y="12840842"/>
            <a:ext cx="3357" cy="4700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3440238" y="12171248"/>
            <a:ext cx="0" cy="4468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BAB821FE-ABED-48FC-AF5C-5F449419C1B0}"/>
              </a:ext>
            </a:extLst>
          </p:cNvPr>
          <p:cNvCxnSpPr>
            <a:cxnSpLocks/>
          </p:cNvCxnSpPr>
          <p:nvPr/>
        </p:nvCxnSpPr>
        <p:spPr>
          <a:xfrm>
            <a:off x="4971367" y="12161657"/>
            <a:ext cx="9995" cy="3865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4003199" y="12769259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836" y="293257"/>
            <a:ext cx="1105236" cy="1043343"/>
          </a:xfrm>
          <a:prstGeom prst="rect">
            <a:avLst/>
          </a:prstGeom>
        </p:spPr>
      </p:pic>
      <p:pic>
        <p:nvPicPr>
          <p:cNvPr id="176" name="Picture 1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91" y="317108"/>
            <a:ext cx="1105236" cy="1043343"/>
          </a:xfrm>
          <a:prstGeom prst="rect">
            <a:avLst/>
          </a:prstGeom>
        </p:spPr>
      </p:pic>
      <p:grpSp>
        <p:nvGrpSpPr>
          <p:cNvPr id="67" name="Group 66"/>
          <p:cNvGrpSpPr/>
          <p:nvPr/>
        </p:nvGrpSpPr>
        <p:grpSpPr>
          <a:xfrm>
            <a:off x="8069054" y="15222039"/>
            <a:ext cx="1214980" cy="1304869"/>
            <a:chOff x="8052593" y="6682157"/>
            <a:chExt cx="1214980" cy="1304869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ACF0C630-75E2-F848-B9E5-7E5905E2C993}"/>
                </a:ext>
              </a:extLst>
            </p:cNvPr>
            <p:cNvSpPr/>
            <p:nvPr/>
          </p:nvSpPr>
          <p:spPr>
            <a:xfrm>
              <a:off x="8052593" y="6682157"/>
              <a:ext cx="1214980" cy="130486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37258FC4-E633-1F40-B961-0AFD7DEF4AD4}"/>
                </a:ext>
              </a:extLst>
            </p:cNvPr>
            <p:cNvSpPr/>
            <p:nvPr/>
          </p:nvSpPr>
          <p:spPr>
            <a:xfrm>
              <a:off x="8231760" y="6899587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10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6750131" y="11126885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Angles</a:t>
            </a:r>
            <a:endParaRPr lang="en-GB" sz="1800" dirty="0"/>
          </a:p>
        </p:txBody>
      </p:sp>
      <p:sp>
        <p:nvSpPr>
          <p:cNvPr id="106" name="TextBox 105"/>
          <p:cNvSpPr txBox="1"/>
          <p:nvPr/>
        </p:nvSpPr>
        <p:spPr>
          <a:xfrm>
            <a:off x="6182562" y="11641265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Linear Equations</a:t>
            </a:r>
            <a:endParaRPr lang="en-GB" sz="1800" dirty="0"/>
          </a:p>
        </p:txBody>
      </p:sp>
      <p:sp>
        <p:nvSpPr>
          <p:cNvPr id="107" name="TextBox 106"/>
          <p:cNvSpPr txBox="1"/>
          <p:nvPr/>
        </p:nvSpPr>
        <p:spPr>
          <a:xfrm>
            <a:off x="4866405" y="13514475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Ratio</a:t>
            </a:r>
            <a:endParaRPr lang="en-GB" sz="1800" dirty="0"/>
          </a:p>
        </p:txBody>
      </p:sp>
      <p:sp>
        <p:nvSpPr>
          <p:cNvPr id="108" name="TextBox 107"/>
          <p:cNvSpPr txBox="1"/>
          <p:nvPr/>
        </p:nvSpPr>
        <p:spPr>
          <a:xfrm>
            <a:off x="4238623" y="1173255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Formulae</a:t>
            </a:r>
            <a:endParaRPr lang="en-GB" sz="1800" dirty="0"/>
          </a:p>
        </p:txBody>
      </p:sp>
      <p:sp>
        <p:nvSpPr>
          <p:cNvPr id="110" name="TextBox 109"/>
          <p:cNvSpPr txBox="1"/>
          <p:nvPr/>
        </p:nvSpPr>
        <p:spPr>
          <a:xfrm>
            <a:off x="3294258" y="1334049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Circles</a:t>
            </a:r>
            <a:endParaRPr lang="en-GB" sz="1800" dirty="0"/>
          </a:p>
        </p:txBody>
      </p:sp>
      <p:sp>
        <p:nvSpPr>
          <p:cNvPr id="111" name="TextBox 110"/>
          <p:cNvSpPr txBox="1"/>
          <p:nvPr/>
        </p:nvSpPr>
        <p:spPr>
          <a:xfrm>
            <a:off x="2141398" y="604862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Percentages</a:t>
            </a:r>
            <a:endParaRPr lang="en-GB" sz="1800" dirty="0"/>
          </a:p>
        </p:txBody>
      </p:sp>
      <p:sp>
        <p:nvSpPr>
          <p:cNvPr id="112" name="TextBox 111"/>
          <p:cNvSpPr txBox="1"/>
          <p:nvPr/>
        </p:nvSpPr>
        <p:spPr>
          <a:xfrm>
            <a:off x="1962711" y="1498983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Measure</a:t>
            </a:r>
            <a:endParaRPr lang="en-GB" sz="1800" dirty="0"/>
          </a:p>
        </p:txBody>
      </p:sp>
      <p:sp>
        <p:nvSpPr>
          <p:cNvPr id="113" name="TextBox 112"/>
          <p:cNvSpPr txBox="1"/>
          <p:nvPr/>
        </p:nvSpPr>
        <p:spPr>
          <a:xfrm>
            <a:off x="2754438" y="16310646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Rounding and estimating</a:t>
            </a:r>
            <a:endParaRPr lang="en-GB" sz="1800" dirty="0"/>
          </a:p>
        </p:txBody>
      </p:sp>
      <p:sp>
        <p:nvSpPr>
          <p:cNvPr id="116" name="TextBox 115"/>
          <p:cNvSpPr txBox="1"/>
          <p:nvPr/>
        </p:nvSpPr>
        <p:spPr>
          <a:xfrm>
            <a:off x="4580308" y="1656769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Fractions</a:t>
            </a:r>
            <a:endParaRPr lang="en-GB" sz="1800" dirty="0"/>
          </a:p>
        </p:txBody>
      </p:sp>
      <p:sp>
        <p:nvSpPr>
          <p:cNvPr id="117" name="TextBox 116"/>
          <p:cNvSpPr txBox="1"/>
          <p:nvPr/>
        </p:nvSpPr>
        <p:spPr>
          <a:xfrm>
            <a:off x="5712778" y="1493788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Brackets</a:t>
            </a:r>
            <a:endParaRPr lang="en-GB" sz="1800" dirty="0"/>
          </a:p>
        </p:txBody>
      </p:sp>
      <p:sp>
        <p:nvSpPr>
          <p:cNvPr id="118" name="TextBox 117"/>
          <p:cNvSpPr txBox="1"/>
          <p:nvPr/>
        </p:nvSpPr>
        <p:spPr>
          <a:xfrm>
            <a:off x="6943526" y="16478106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Properties of Number</a:t>
            </a:r>
            <a:endParaRPr lang="en-GB" sz="1800" dirty="0"/>
          </a:p>
        </p:txBody>
      </p:sp>
      <p:sp>
        <p:nvSpPr>
          <p:cNvPr id="123" name="TextBox 122"/>
          <p:cNvSpPr txBox="1"/>
          <p:nvPr/>
        </p:nvSpPr>
        <p:spPr>
          <a:xfrm>
            <a:off x="4985340" y="10952845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Straight Line Graphs</a:t>
            </a:r>
            <a:endParaRPr lang="en-GB" sz="1800" dirty="0"/>
          </a:p>
        </p:txBody>
      </p:sp>
      <p:sp>
        <p:nvSpPr>
          <p:cNvPr id="124" name="TextBox 123"/>
          <p:cNvSpPr txBox="1"/>
          <p:nvPr/>
        </p:nvSpPr>
        <p:spPr>
          <a:xfrm>
            <a:off x="4401985" y="9478185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Sequences</a:t>
            </a:r>
            <a:endParaRPr lang="en-GB" sz="1800" dirty="0"/>
          </a:p>
        </p:txBody>
      </p:sp>
      <p:sp>
        <p:nvSpPr>
          <p:cNvPr id="125" name="TextBox 124"/>
          <p:cNvSpPr txBox="1"/>
          <p:nvPr/>
        </p:nvSpPr>
        <p:spPr>
          <a:xfrm>
            <a:off x="6347839" y="9563387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Polygons</a:t>
            </a:r>
            <a:endParaRPr lang="en-GB" sz="1800" dirty="0"/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V="1">
            <a:off x="2073243" y="12835281"/>
            <a:ext cx="0" cy="8234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V="1">
            <a:off x="7321496" y="12800693"/>
            <a:ext cx="28747" cy="42054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3440238" y="16009639"/>
            <a:ext cx="0" cy="602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>
            <a:off x="4580308" y="15151882"/>
            <a:ext cx="9888" cy="63773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>
            <a:off x="6329080" y="15307213"/>
            <a:ext cx="0" cy="38090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Rectangle 169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830297" y="10205490"/>
            <a:ext cx="6238758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Block Arc 168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212112" y="8062734"/>
            <a:ext cx="3326268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1" name="Block Arc 170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295579" y="5535390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805471" y="7491800"/>
            <a:ext cx="5942715" cy="6218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7428053" y="10474825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154084" y="10612217"/>
            <a:ext cx="0" cy="4682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7359558" y="7387852"/>
            <a:ext cx="6366" cy="3634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3958279" y="7346122"/>
            <a:ext cx="0" cy="4468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4726982" y="7888553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/>
          <p:cNvSpPr txBox="1"/>
          <p:nvPr/>
        </p:nvSpPr>
        <p:spPr>
          <a:xfrm>
            <a:off x="1144277" y="6809526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Data handling</a:t>
            </a:r>
            <a:endParaRPr lang="en-GB" sz="1800" dirty="0"/>
          </a:p>
        </p:txBody>
      </p:sp>
      <p:sp>
        <p:nvSpPr>
          <p:cNvPr id="200" name="TextBox 199"/>
          <p:cNvSpPr txBox="1"/>
          <p:nvPr/>
        </p:nvSpPr>
        <p:spPr>
          <a:xfrm>
            <a:off x="1442430" y="1104405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Proportion</a:t>
            </a:r>
            <a:endParaRPr lang="en-GB" sz="1800" dirty="0"/>
          </a:p>
        </p:txBody>
      </p:sp>
      <p:sp>
        <p:nvSpPr>
          <p:cNvPr id="205" name="TextBox 204"/>
          <p:cNvSpPr txBox="1"/>
          <p:nvPr/>
        </p:nvSpPr>
        <p:spPr>
          <a:xfrm>
            <a:off x="2430093" y="834701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Quadratics</a:t>
            </a:r>
            <a:endParaRPr lang="en-GB" sz="1800" dirty="0"/>
          </a:p>
        </p:txBody>
      </p: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>
            <a:off x="1192311" y="8965952"/>
            <a:ext cx="578982" cy="1675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2993792" y="7888350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7117049" y="7907707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7752520" y="7894904"/>
            <a:ext cx="464840" cy="30681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5814332" y="10551984"/>
            <a:ext cx="0" cy="602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7093707" y="9925178"/>
            <a:ext cx="1" cy="4162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39981D08-B8AF-4086-AE03-C44C8CE55DC7}"/>
              </a:ext>
            </a:extLst>
          </p:cNvPr>
          <p:cNvCxnSpPr>
            <a:cxnSpLocks/>
          </p:cNvCxnSpPr>
          <p:nvPr/>
        </p:nvCxnSpPr>
        <p:spPr>
          <a:xfrm>
            <a:off x="3066756" y="9986779"/>
            <a:ext cx="0" cy="4918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6591665" y="10612217"/>
            <a:ext cx="0" cy="20751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6379730" y="8376929"/>
            <a:ext cx="1474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Simultaneous Equations</a:t>
            </a:r>
            <a:endParaRPr lang="en-GB" sz="1800" dirty="0"/>
          </a:p>
        </p:txBody>
      </p:sp>
      <p:sp>
        <p:nvSpPr>
          <p:cNvPr id="226" name="TextBox 225"/>
          <p:cNvSpPr txBox="1"/>
          <p:nvPr/>
        </p:nvSpPr>
        <p:spPr>
          <a:xfrm>
            <a:off x="5475499" y="6833359"/>
            <a:ext cx="1558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3D Properties</a:t>
            </a:r>
            <a:endParaRPr lang="en-GB" sz="1800" dirty="0"/>
          </a:p>
        </p:txBody>
      </p:sp>
      <p:grpSp>
        <p:nvGrpSpPr>
          <p:cNvPr id="70" name="Group 69"/>
          <p:cNvGrpSpPr/>
          <p:nvPr/>
        </p:nvGrpSpPr>
        <p:grpSpPr>
          <a:xfrm>
            <a:off x="7821197" y="5022954"/>
            <a:ext cx="1214980" cy="1304869"/>
            <a:chOff x="12910430" y="5750177"/>
            <a:chExt cx="1214980" cy="1304869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ACF0C630-75E2-F848-B9E5-7E5905E2C993}"/>
                </a:ext>
              </a:extLst>
            </p:cNvPr>
            <p:cNvSpPr/>
            <p:nvPr/>
          </p:nvSpPr>
          <p:spPr>
            <a:xfrm>
              <a:off x="12910430" y="5750177"/>
              <a:ext cx="1214980" cy="130486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37258FC4-E633-1F40-B961-0AFD7DEF4AD4}"/>
                </a:ext>
              </a:extLst>
            </p:cNvPr>
            <p:cNvSpPr/>
            <p:nvPr/>
          </p:nvSpPr>
          <p:spPr>
            <a:xfrm>
              <a:off x="13113168" y="5950960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11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7296947" y="5579260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4949676" y="5727905"/>
            <a:ext cx="0" cy="41802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3171529" y="2156078"/>
            <a:ext cx="0" cy="4468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V="1">
            <a:off x="2327158" y="2817549"/>
            <a:ext cx="23051" cy="7116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V="1">
            <a:off x="4002936" y="2897070"/>
            <a:ext cx="14987" cy="43535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6479168" y="2905038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  <a:stCxn id="111" idx="0"/>
          </p:cNvCxnSpPr>
          <p:nvPr/>
        </p:nvCxnSpPr>
        <p:spPr>
          <a:xfrm flipV="1">
            <a:off x="2827198" y="5672671"/>
            <a:ext cx="0" cy="37595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>
            <a:off x="6263382" y="5052834"/>
            <a:ext cx="0" cy="38090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xtBox 205"/>
          <p:cNvSpPr txBox="1"/>
          <p:nvPr/>
        </p:nvSpPr>
        <p:spPr>
          <a:xfrm>
            <a:off x="1706473" y="3516150"/>
            <a:ext cx="1522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Properties of number</a:t>
            </a:r>
            <a:endParaRPr lang="en-GB" sz="1800" dirty="0"/>
          </a:p>
        </p:txBody>
      </p:sp>
      <p:sp>
        <p:nvSpPr>
          <p:cNvPr id="219" name="TextBox 218"/>
          <p:cNvSpPr txBox="1"/>
          <p:nvPr/>
        </p:nvSpPr>
        <p:spPr>
          <a:xfrm>
            <a:off x="6815707" y="1335908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Inequalities</a:t>
            </a:r>
            <a:endParaRPr lang="en-GB" sz="1800" dirty="0"/>
          </a:p>
        </p:txBody>
      </p: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H="1" flipV="1">
            <a:off x="3958279" y="10533715"/>
            <a:ext cx="21779" cy="475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TextBox 267"/>
          <p:cNvSpPr txBox="1"/>
          <p:nvPr/>
        </p:nvSpPr>
        <p:spPr>
          <a:xfrm>
            <a:off x="3074847" y="6927734"/>
            <a:ext cx="1818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Transformations</a:t>
            </a:r>
            <a:endParaRPr lang="en-GB" sz="1800" dirty="0"/>
          </a:p>
        </p:txBody>
      </p:sp>
      <p:sp>
        <p:nvSpPr>
          <p:cNvPr id="269" name="TextBox 268"/>
          <p:cNvSpPr txBox="1"/>
          <p:nvPr/>
        </p:nvSpPr>
        <p:spPr>
          <a:xfrm>
            <a:off x="4263876" y="829072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Similar Shapes</a:t>
            </a:r>
            <a:endParaRPr lang="en-GB" sz="1800" dirty="0"/>
          </a:p>
        </p:txBody>
      </p:sp>
      <p:sp>
        <p:nvSpPr>
          <p:cNvPr id="280" name="TextBox 279"/>
          <p:cNvSpPr txBox="1"/>
          <p:nvPr/>
        </p:nvSpPr>
        <p:spPr>
          <a:xfrm>
            <a:off x="3197306" y="1094366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Pythagoras</a:t>
            </a:r>
            <a:endParaRPr lang="en-GB" sz="1800" dirty="0"/>
          </a:p>
        </p:txBody>
      </p:sp>
      <p:sp>
        <p:nvSpPr>
          <p:cNvPr id="281" name="TextBox 280"/>
          <p:cNvSpPr txBox="1"/>
          <p:nvPr/>
        </p:nvSpPr>
        <p:spPr>
          <a:xfrm>
            <a:off x="2447902" y="9574747"/>
            <a:ext cx="1486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Trigonometry</a:t>
            </a:r>
            <a:endParaRPr lang="en-GB" sz="1800" dirty="0"/>
          </a:p>
        </p:txBody>
      </p:sp>
      <p:sp>
        <p:nvSpPr>
          <p:cNvPr id="282" name="TextBox 281"/>
          <p:cNvSpPr txBox="1"/>
          <p:nvPr/>
        </p:nvSpPr>
        <p:spPr>
          <a:xfrm>
            <a:off x="1683570" y="8806969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Probability</a:t>
            </a:r>
            <a:endParaRPr lang="en-GB" sz="1800" dirty="0"/>
          </a:p>
        </p:txBody>
      </p:sp>
      <p:sp>
        <p:nvSpPr>
          <p:cNvPr id="290" name="TextBox 289"/>
          <p:cNvSpPr txBox="1"/>
          <p:nvPr/>
        </p:nvSpPr>
        <p:spPr>
          <a:xfrm>
            <a:off x="7883298" y="8178769"/>
            <a:ext cx="158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Constructions</a:t>
            </a:r>
            <a:endParaRPr lang="en-GB" sz="1800" dirty="0"/>
          </a:p>
        </p:txBody>
      </p: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>
            <a:off x="5084912" y="9783682"/>
            <a:ext cx="10175" cy="48564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1988519" y="7346122"/>
            <a:ext cx="0" cy="4468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>
            <a:off x="4010125" y="5057307"/>
            <a:ext cx="3559" cy="45779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BAB821FE-ABED-48FC-AF5C-5F449419C1B0}"/>
              </a:ext>
            </a:extLst>
          </p:cNvPr>
          <p:cNvCxnSpPr>
            <a:cxnSpLocks/>
          </p:cNvCxnSpPr>
          <p:nvPr/>
        </p:nvCxnSpPr>
        <p:spPr>
          <a:xfrm>
            <a:off x="5323598" y="2278890"/>
            <a:ext cx="9995" cy="3865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Box 212"/>
          <p:cNvSpPr txBox="1"/>
          <p:nvPr/>
        </p:nvSpPr>
        <p:spPr>
          <a:xfrm>
            <a:off x="6579341" y="621996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Brackets</a:t>
            </a:r>
            <a:endParaRPr lang="en-GB" sz="1800" dirty="0"/>
          </a:p>
        </p:txBody>
      </p:sp>
      <p:sp>
        <p:nvSpPr>
          <p:cNvPr id="272" name="TextBox 271"/>
          <p:cNvSpPr txBox="1"/>
          <p:nvPr/>
        </p:nvSpPr>
        <p:spPr>
          <a:xfrm>
            <a:off x="3905948" y="1481122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Number</a:t>
            </a:r>
            <a:endParaRPr lang="en-GB" sz="1800" dirty="0"/>
          </a:p>
        </p:txBody>
      </p:sp>
      <p:sp>
        <p:nvSpPr>
          <p:cNvPr id="278" name="TextBox 277"/>
          <p:cNvSpPr txBox="1"/>
          <p:nvPr/>
        </p:nvSpPr>
        <p:spPr>
          <a:xfrm>
            <a:off x="5503621" y="4638177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Number</a:t>
            </a:r>
            <a:endParaRPr lang="en-GB" sz="1800" dirty="0"/>
          </a:p>
        </p:txBody>
      </p:sp>
      <p:sp>
        <p:nvSpPr>
          <p:cNvPr id="307" name="TextBox 306"/>
          <p:cNvSpPr txBox="1"/>
          <p:nvPr/>
        </p:nvSpPr>
        <p:spPr>
          <a:xfrm>
            <a:off x="4098601" y="6135771"/>
            <a:ext cx="1705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Rounding and estimating</a:t>
            </a:r>
            <a:endParaRPr lang="en-GB" sz="1800" dirty="0"/>
          </a:p>
        </p:txBody>
      </p:sp>
      <p:sp>
        <p:nvSpPr>
          <p:cNvPr id="308" name="TextBox 307"/>
          <p:cNvSpPr txBox="1"/>
          <p:nvPr/>
        </p:nvSpPr>
        <p:spPr>
          <a:xfrm>
            <a:off x="3284407" y="470313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Measure</a:t>
            </a:r>
            <a:endParaRPr lang="en-GB" sz="1800" dirty="0"/>
          </a:p>
        </p:txBody>
      </p:sp>
      <p:sp>
        <p:nvSpPr>
          <p:cNvPr id="309" name="TextBox 308"/>
          <p:cNvSpPr txBox="1"/>
          <p:nvPr/>
        </p:nvSpPr>
        <p:spPr>
          <a:xfrm>
            <a:off x="1699547" y="13501425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Percentages</a:t>
            </a:r>
            <a:endParaRPr lang="en-GB" sz="1800" dirty="0"/>
          </a:p>
        </p:txBody>
      </p:sp>
      <p:sp>
        <p:nvSpPr>
          <p:cNvPr id="310" name="TextBox 309"/>
          <p:cNvSpPr txBox="1"/>
          <p:nvPr/>
        </p:nvSpPr>
        <p:spPr>
          <a:xfrm>
            <a:off x="2807276" y="1153333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Properties of number</a:t>
            </a:r>
            <a:endParaRPr lang="en-GB" sz="1800" dirty="0"/>
          </a:p>
        </p:txBody>
      </p:sp>
      <p:sp>
        <p:nvSpPr>
          <p:cNvPr id="311" name="TextBox 310"/>
          <p:cNvSpPr txBox="1"/>
          <p:nvPr/>
        </p:nvSpPr>
        <p:spPr>
          <a:xfrm>
            <a:off x="2473878" y="180794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Circles</a:t>
            </a:r>
            <a:endParaRPr lang="en-GB" sz="1800" dirty="0"/>
          </a:p>
        </p:txBody>
      </p:sp>
      <p:sp>
        <p:nvSpPr>
          <p:cNvPr id="312" name="TextBox 311"/>
          <p:cNvSpPr txBox="1"/>
          <p:nvPr/>
        </p:nvSpPr>
        <p:spPr>
          <a:xfrm>
            <a:off x="3369041" y="3376557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Formulae</a:t>
            </a:r>
            <a:endParaRPr lang="en-GB" sz="1800" dirty="0"/>
          </a:p>
        </p:txBody>
      </p:sp>
      <p:sp>
        <p:nvSpPr>
          <p:cNvPr id="313" name="TextBox 312"/>
          <p:cNvSpPr txBox="1"/>
          <p:nvPr/>
        </p:nvSpPr>
        <p:spPr>
          <a:xfrm>
            <a:off x="4694094" y="1868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Ratio</a:t>
            </a:r>
            <a:endParaRPr lang="en-GB" sz="1800" dirty="0"/>
          </a:p>
        </p:txBody>
      </p:sp>
      <p:sp>
        <p:nvSpPr>
          <p:cNvPr id="314" name="TextBox 313"/>
          <p:cNvSpPr txBox="1"/>
          <p:nvPr/>
        </p:nvSpPr>
        <p:spPr>
          <a:xfrm>
            <a:off x="5817443" y="331612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Vectors</a:t>
            </a:r>
            <a:endParaRPr lang="en-GB" sz="1800" dirty="0"/>
          </a:p>
        </p:txBody>
      </p: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 flipH="1">
            <a:off x="6309137" y="7144881"/>
            <a:ext cx="9049" cy="7143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8"/>
          <p:cNvSpPr txBox="1"/>
          <p:nvPr/>
        </p:nvSpPr>
        <p:spPr>
          <a:xfrm>
            <a:off x="3521122" y="870121"/>
            <a:ext cx="2807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237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4475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1713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8951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6188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83426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0663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7902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smtClean="0"/>
              <a:t>KS4 </a:t>
            </a:r>
            <a:r>
              <a:rPr lang="en-GB" sz="2800" dirty="0" smtClean="0"/>
              <a:t>Foundation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8" ma:contentTypeDescription="Create a new document." ma:contentTypeScope="" ma:versionID="128cbba7d7b969790eed124b066b4716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444bed5e30ae8852ea223d6d792cf48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ea0db1e-6074-4392-8ead-a15cfd0464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e63ae3a-8fb2-4425-9368-146fce48696f}" ma:internalName="TaxCatchAll" ma:showField="CatchAllData" ma:web="912e7bfb-0f1d-4096-82cb-c34f89414f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c74df8-1e46-45b4-bd67-b5e67cb8cfb2">
      <Terms xmlns="http://schemas.microsoft.com/office/infopath/2007/PartnerControls"/>
    </lcf76f155ced4ddcb4097134ff3c332f>
    <TaxCatchAll xmlns="912e7bfb-0f1d-4096-82cb-c34f89414f40" xsi:nil="true"/>
    <SharedWithUsers xmlns="912e7bfb-0f1d-4096-82cb-c34f89414f40">
      <UserInfo>
        <DisplayName/>
        <AccountId xsi:nil="true"/>
        <AccountType/>
      </UserInfo>
    </SharedWithUsers>
    <MediaLengthInSeconds xmlns="91c74df8-1e46-45b4-bd67-b5e67cb8cfb2" xsi:nil="true"/>
  </documentManagement>
</p:properties>
</file>

<file path=customXml/itemProps1.xml><?xml version="1.0" encoding="utf-8"?>
<ds:datastoreItem xmlns:ds="http://schemas.openxmlformats.org/officeDocument/2006/customXml" ds:itemID="{82CD5B53-EE2C-44CE-AE74-901FCA3456F8}"/>
</file>

<file path=customXml/itemProps2.xml><?xml version="1.0" encoding="utf-8"?>
<ds:datastoreItem xmlns:ds="http://schemas.openxmlformats.org/officeDocument/2006/customXml" ds:itemID="{8B01CBC8-F410-47C9-9400-7DECF7319582}"/>
</file>

<file path=customXml/itemProps3.xml><?xml version="1.0" encoding="utf-8"?>
<ds:datastoreItem xmlns:ds="http://schemas.openxmlformats.org/officeDocument/2006/customXml" ds:itemID="{56BB329D-C8D6-4611-9F3E-D9C15F6E08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15599</TotalTime>
  <Words>67</Words>
  <Application>Microsoft Office PowerPoint</Application>
  <PresentationFormat>Custom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Lee Peachey</dc:creator>
  <cp:lastModifiedBy>Mrs Miller</cp:lastModifiedBy>
  <cp:revision>300</cp:revision>
  <cp:lastPrinted>2019-10-07T07:04:47Z</cp:lastPrinted>
  <dcterms:created xsi:type="dcterms:W3CDTF">2018-02-08T08:28:53Z</dcterms:created>
  <dcterms:modified xsi:type="dcterms:W3CDTF">2022-09-05T13:31:54Z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0x0101006BAE7ED6C182ED408A69B174A1B81E82</vt:lpwstr>
  </property>
  <property fmtid="{D5CDD505-2E9C-101B-9397-08002B2CF9AE}" pid="3" name="Order">
    <vt:r8>4465300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