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82200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308"/>
    <a:srgbClr val="F070D8"/>
    <a:srgbClr val="BD139D"/>
    <a:srgbClr val="144856"/>
    <a:srgbClr val="175A68"/>
    <a:srgbClr val="FE5E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 varScale="1">
        <p:scale>
          <a:sx n="33" d="100"/>
          <a:sy n="33" d="100"/>
        </p:scale>
        <p:origin x="3341" y="58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1738" y="1247775"/>
            <a:ext cx="1854200" cy="3368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7086400" y="12793780"/>
            <a:ext cx="9049" cy="7143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58" y="-41"/>
            <a:ext cx="9726896" cy="176403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84137" y="1691324"/>
            <a:ext cx="9366739" cy="1579917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dirty="0"/>
              <a:t>Identifying and understanding customer need</a:t>
            </a:r>
            <a:endParaRPr lang="en-US" sz="800" dirty="0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69469" y="12549919"/>
            <a:ext cx="5942715" cy="61513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28668" y="9136351"/>
            <a:ext cx="5785608" cy="66842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5905828" y="3157786"/>
            <a:ext cx="3946794" cy="2529922"/>
          </a:xfrm>
          <a:prstGeom prst="blockArc">
            <a:avLst>
              <a:gd name="adj1" fmla="val 10556689"/>
              <a:gd name="adj2" fmla="val 469114"/>
              <a:gd name="adj3" fmla="val 22484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033365" y="5835786"/>
            <a:ext cx="5878819" cy="56985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861373" y="2495808"/>
            <a:ext cx="5862090" cy="57329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1119578" y="2428874"/>
            <a:ext cx="938427" cy="735967"/>
          </a:xfrm>
          <a:prstGeom prst="triangle">
            <a:avLst>
              <a:gd name="adj" fmla="val 4875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405919" y="15157729"/>
            <a:ext cx="1214980" cy="13048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616782" y="15358512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10</a:t>
            </a:r>
            <a:endParaRPr lang="en-US" dirty="0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366565" y="15721016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1737500" y="482900"/>
            <a:ext cx="46220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KS4 Physical Education Learning Journey</a:t>
            </a:r>
          </a:p>
        </p:txBody>
      </p:sp>
      <p:pic>
        <p:nvPicPr>
          <p:cNvPr id="176" name="Picture 1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91" y="545707"/>
            <a:ext cx="1105236" cy="1043343"/>
          </a:xfrm>
          <a:prstGeom prst="rect">
            <a:avLst/>
          </a:prstGeom>
        </p:spPr>
      </p:pic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3585265" y="15721016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655700" y="16387318"/>
            <a:ext cx="184509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 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7912184" y="10754904"/>
            <a:ext cx="545673" cy="196137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290615" y="10427905"/>
            <a:ext cx="184509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Personal challenge through athletics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2105712" y="13245077"/>
            <a:ext cx="237146" cy="496051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674789" y="11460821"/>
            <a:ext cx="2291307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Self management</a:t>
            </a:r>
          </a:p>
          <a:p>
            <a:pPr algn="ctr"/>
            <a:r>
              <a:rPr lang="en-GB" sz="1400" dirty="0">
                <a:solidFill>
                  <a:srgbClr val="7030A0"/>
                </a:solidFill>
              </a:rPr>
              <a:t> through volleyball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5027214" y="15295627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1839166" y="15043990"/>
            <a:ext cx="487386" cy="407218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530009" y="13668022"/>
            <a:ext cx="184509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7030A0"/>
                </a:solidFill>
              </a:rPr>
              <a:t>Leadership through rugby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2111892" y="12024499"/>
            <a:ext cx="173969" cy="432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169697" y="11438561"/>
            <a:ext cx="168761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Leadership through football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4721399" y="9861916"/>
            <a:ext cx="0" cy="402942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104667" y="10601016"/>
            <a:ext cx="184509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473972" y="6480338"/>
            <a:ext cx="270" cy="398265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5878370" y="8145102"/>
            <a:ext cx="184509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Integrity through tennis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3712000" y="5183595"/>
            <a:ext cx="0" cy="546251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6339927" y="4753337"/>
            <a:ext cx="184509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8B308"/>
                </a:solidFill>
              </a:rPr>
              <a:t>P</a:t>
            </a:r>
            <a:r>
              <a:rPr lang="en-GB" sz="1400">
                <a:solidFill>
                  <a:srgbClr val="F8B308"/>
                </a:solidFill>
              </a:rPr>
              <a:t>erseverance </a:t>
            </a:r>
            <a:r>
              <a:rPr lang="en-GB" sz="1400" dirty="0">
                <a:solidFill>
                  <a:srgbClr val="F8B308"/>
                </a:solidFill>
              </a:rPr>
              <a:t>through table-tennis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rot="16200000" flipV="1">
            <a:off x="1848083" y="8085843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1288017" y="4898210"/>
            <a:ext cx="2077070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GB" sz="1400" dirty="0">
              <a:solidFill>
                <a:srgbClr val="00B050"/>
              </a:solidFill>
            </a:endParaRP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398591" y="12212261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3839190" y="10357929"/>
            <a:ext cx="1921534" cy="73866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Decision making through cricket’ softball and  rounders.</a:t>
            </a: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1563075" y="7200655"/>
            <a:ext cx="465593" cy="269417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5244569" y="5302833"/>
            <a:ext cx="184509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1400" dirty="0">
              <a:solidFill>
                <a:srgbClr val="7030A0"/>
              </a:solidFill>
            </a:endParaRP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2046219" y="5085392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975311" y="4531973"/>
            <a:ext cx="228686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8B308"/>
                </a:solidFill>
              </a:rPr>
              <a:t>Friendship through dodgeball</a:t>
            </a:r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038868" y="3909336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5622971" y="3885542"/>
            <a:ext cx="228921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8B308"/>
                </a:solidFill>
              </a:rPr>
              <a:t>Healthy lifestyle through fitness</a:t>
            </a: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370574" y="2644697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5441009" y="3310999"/>
            <a:ext cx="184509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1400" dirty="0">
              <a:solidFill>
                <a:srgbClr val="00B050"/>
              </a:solidFill>
            </a:endParaRP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3217191" y="2644697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1841038" y="3347915"/>
            <a:ext cx="2688348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8B308"/>
                </a:solidFill>
              </a:rPr>
              <a:t>Integrity through tennis</a:t>
            </a:r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5031223" y="2219308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2857310" y="1739988"/>
            <a:ext cx="4355852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8B308"/>
                </a:solidFill>
              </a:rPr>
              <a:t>De-stress and peace</a:t>
            </a:r>
          </a:p>
          <a:p>
            <a:pPr algn="ctr"/>
            <a:r>
              <a:rPr lang="en-GB" sz="1400" dirty="0">
                <a:solidFill>
                  <a:srgbClr val="F8B308"/>
                </a:solidFill>
              </a:rPr>
              <a:t>through recreation</a:t>
            </a: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5261417" y="5342890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3284904" y="4692986"/>
            <a:ext cx="4336141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8B308"/>
                </a:solidFill>
              </a:rPr>
              <a:t>Self management</a:t>
            </a:r>
          </a:p>
          <a:p>
            <a:pPr algn="ctr"/>
            <a:r>
              <a:rPr lang="en-GB" sz="1400" dirty="0">
                <a:solidFill>
                  <a:srgbClr val="F8B308"/>
                </a:solidFill>
              </a:rPr>
              <a:t> through volleyball</a:t>
            </a: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4151577" y="13270325"/>
            <a:ext cx="27644" cy="41191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1194737" y="14667146"/>
            <a:ext cx="2274888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Resilience through rugby</a:t>
            </a:r>
          </a:p>
        </p:txBody>
      </p: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8219104" y="2360958"/>
            <a:ext cx="270" cy="65334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/>
          <p:cNvSpPr txBox="1"/>
          <p:nvPr/>
        </p:nvSpPr>
        <p:spPr>
          <a:xfrm>
            <a:off x="7125448" y="1831452"/>
            <a:ext cx="2222083" cy="95410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8B308"/>
                </a:solidFill>
              </a:rPr>
              <a:t>Adopting different roles </a:t>
            </a:r>
          </a:p>
          <a:p>
            <a:pPr algn="ctr"/>
            <a:r>
              <a:rPr lang="en-GB" sz="1400" dirty="0">
                <a:solidFill>
                  <a:srgbClr val="F8B308"/>
                </a:solidFill>
              </a:rPr>
              <a:t>through basketball</a:t>
            </a:r>
          </a:p>
          <a:p>
            <a:pPr algn="ctr"/>
            <a:endParaRPr lang="en-GB" sz="1400" dirty="0">
              <a:solidFill>
                <a:srgbClr val="00B050"/>
              </a:solidFill>
            </a:endParaRPr>
          </a:p>
          <a:p>
            <a:pPr algn="ctr"/>
            <a:endParaRPr lang="en-GB" sz="1400" dirty="0">
              <a:solidFill>
                <a:srgbClr val="00B050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525480" y="8004437"/>
            <a:ext cx="2004531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8B308"/>
                </a:solidFill>
              </a:rPr>
              <a:t>Compassion through hockey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2509451" y="16424838"/>
            <a:ext cx="2004531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 Trust through netball</a:t>
            </a:r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6938735" y="5326877"/>
            <a:ext cx="0" cy="439807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3541309" y="3198968"/>
            <a:ext cx="4355852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8B308"/>
                </a:solidFill>
              </a:rPr>
              <a:t>Decision making through cricket’ </a:t>
            </a:r>
          </a:p>
          <a:p>
            <a:pPr algn="ctr"/>
            <a:r>
              <a:rPr lang="en-GB" sz="1400" dirty="0">
                <a:solidFill>
                  <a:srgbClr val="F8B308"/>
                </a:solidFill>
              </a:rPr>
              <a:t>softball and  rounders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836112"/>
              </p:ext>
            </p:extLst>
          </p:nvPr>
        </p:nvGraphicFramePr>
        <p:xfrm>
          <a:off x="6421958" y="375336"/>
          <a:ext cx="2950406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284">
                  <a:extLst>
                    <a:ext uri="{9D8B030D-6E8A-4147-A177-3AD203B41FA5}">
                      <a16:colId xmlns:a16="http://schemas.microsoft.com/office/drawing/2014/main" val="1217752354"/>
                    </a:ext>
                  </a:extLst>
                </a:gridCol>
                <a:gridCol w="2135122">
                  <a:extLst>
                    <a:ext uri="{9D8B030D-6E8A-4147-A177-3AD203B41FA5}">
                      <a16:colId xmlns:a16="http://schemas.microsoft.com/office/drawing/2014/main" val="19227636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 Life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711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Leadership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615728"/>
                  </a:ext>
                </a:extLst>
              </a:tr>
            </a:tbl>
          </a:graphicData>
        </a:graphic>
      </p:graphicFrame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7DB67208-682E-EC7D-2C0D-6F32C6A74B5E}"/>
              </a:ext>
            </a:extLst>
          </p:cNvPr>
          <p:cNvCxnSpPr>
            <a:cxnSpLocks/>
          </p:cNvCxnSpPr>
          <p:nvPr/>
        </p:nvCxnSpPr>
        <p:spPr>
          <a:xfrm flipV="1">
            <a:off x="3310421" y="6405643"/>
            <a:ext cx="0" cy="412140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E27F3035-A654-C377-706A-567E2FBDA384}"/>
              </a:ext>
            </a:extLst>
          </p:cNvPr>
          <p:cNvSpPr txBox="1"/>
          <p:nvPr/>
        </p:nvSpPr>
        <p:spPr>
          <a:xfrm>
            <a:off x="4770395" y="6892755"/>
            <a:ext cx="4336141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8B308"/>
                </a:solidFill>
              </a:rPr>
              <a:t>Forgiveness through badminton</a:t>
            </a:r>
          </a:p>
          <a:p>
            <a:pPr algn="ctr"/>
            <a:endParaRPr lang="en-GB" sz="1400" dirty="0">
              <a:solidFill>
                <a:srgbClr val="00B050"/>
              </a:solidFill>
            </a:endParaRPr>
          </a:p>
        </p:txBody>
      </p:sp>
      <p:sp>
        <p:nvSpPr>
          <p:cNvPr id="162" name="Block Arc 161">
            <a:extLst>
              <a:ext uri="{FF2B5EF4-FFF2-40B4-BE49-F238E27FC236}">
                <a16:creationId xmlns:a16="http://schemas.microsoft.com/office/drawing/2014/main" id="{B1D29143-8D51-898C-012A-244FEB1A9225}"/>
              </a:ext>
            </a:extLst>
          </p:cNvPr>
          <p:cNvSpPr/>
          <p:nvPr/>
        </p:nvSpPr>
        <p:spPr>
          <a:xfrm rot="16200000" flipH="1">
            <a:off x="22269" y="6531269"/>
            <a:ext cx="3946794" cy="2529922"/>
          </a:xfrm>
          <a:prstGeom prst="blockArc">
            <a:avLst>
              <a:gd name="adj1" fmla="val 10556689"/>
              <a:gd name="adj2" fmla="val 469114"/>
              <a:gd name="adj3" fmla="val 22484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765CE96D-3A8B-78AF-2128-9F46DC846DAF}"/>
              </a:ext>
            </a:extLst>
          </p:cNvPr>
          <p:cNvSpPr/>
          <p:nvPr/>
        </p:nvSpPr>
        <p:spPr>
          <a:xfrm>
            <a:off x="1498222" y="8793784"/>
            <a:ext cx="1214980" cy="13048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7C4DDEF5-6D79-B4EA-9C34-82924C4CA025}"/>
              </a:ext>
            </a:extLst>
          </p:cNvPr>
          <p:cNvSpPr/>
          <p:nvPr/>
        </p:nvSpPr>
        <p:spPr>
          <a:xfrm>
            <a:off x="1649564" y="8951304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11</a:t>
            </a:r>
            <a:endParaRPr lang="en-US" dirty="0"/>
          </a:p>
        </p:txBody>
      </p:sp>
      <p:sp>
        <p:nvSpPr>
          <p:cNvPr id="169" name="Block Arc 168">
            <a:extLst>
              <a:ext uri="{FF2B5EF4-FFF2-40B4-BE49-F238E27FC236}">
                <a16:creationId xmlns:a16="http://schemas.microsoft.com/office/drawing/2014/main" id="{80C9B442-5FCB-26C6-FE01-A79A70B150AE}"/>
              </a:ext>
            </a:extLst>
          </p:cNvPr>
          <p:cNvSpPr/>
          <p:nvPr/>
        </p:nvSpPr>
        <p:spPr>
          <a:xfrm rot="5400000" flipH="1">
            <a:off x="5917705" y="9873285"/>
            <a:ext cx="4041890" cy="2529922"/>
          </a:xfrm>
          <a:prstGeom prst="blockArc">
            <a:avLst>
              <a:gd name="adj1" fmla="val 10556689"/>
              <a:gd name="adj2" fmla="val 327594"/>
              <a:gd name="adj3" fmla="val 25212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0" name="Block Arc 169">
            <a:extLst>
              <a:ext uri="{FF2B5EF4-FFF2-40B4-BE49-F238E27FC236}">
                <a16:creationId xmlns:a16="http://schemas.microsoft.com/office/drawing/2014/main" id="{B815A24C-78AC-A30A-71E0-2F6AB853326B}"/>
              </a:ext>
            </a:extLst>
          </p:cNvPr>
          <p:cNvSpPr/>
          <p:nvPr/>
        </p:nvSpPr>
        <p:spPr>
          <a:xfrm rot="16200000" flipH="1">
            <a:off x="63658" y="13071219"/>
            <a:ext cx="3620529" cy="2529922"/>
          </a:xfrm>
          <a:prstGeom prst="blockArc">
            <a:avLst>
              <a:gd name="adj1" fmla="val 10481903"/>
              <a:gd name="adj2" fmla="val 484211"/>
              <a:gd name="adj3" fmla="val 23939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FFBED801-C4DF-F0A9-6246-1C4C50709032}"/>
              </a:ext>
            </a:extLst>
          </p:cNvPr>
          <p:cNvSpPr txBox="1"/>
          <p:nvPr/>
        </p:nvSpPr>
        <p:spPr>
          <a:xfrm>
            <a:off x="5980343" y="13682244"/>
            <a:ext cx="4355852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Adopting different roles </a:t>
            </a:r>
          </a:p>
          <a:p>
            <a:pPr algn="ctr"/>
            <a:r>
              <a:rPr lang="en-GB" sz="1400" dirty="0">
                <a:solidFill>
                  <a:srgbClr val="7030A0"/>
                </a:solidFill>
              </a:rPr>
              <a:t>through basketball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959347A8-4E0F-7F5E-8AE6-51E1164580A4}"/>
              </a:ext>
            </a:extLst>
          </p:cNvPr>
          <p:cNvSpPr txBox="1"/>
          <p:nvPr/>
        </p:nvSpPr>
        <p:spPr>
          <a:xfrm>
            <a:off x="1329916" y="13783335"/>
            <a:ext cx="2004531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Leadership through hockey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54752E16-339F-28B7-CDF1-1AD14D33EC59}"/>
              </a:ext>
            </a:extLst>
          </p:cNvPr>
          <p:cNvSpPr txBox="1"/>
          <p:nvPr/>
        </p:nvSpPr>
        <p:spPr>
          <a:xfrm>
            <a:off x="2087293" y="7161232"/>
            <a:ext cx="2091928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8B308"/>
                </a:solidFill>
              </a:rPr>
              <a:t>Confidence through netball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52B5AE11-4BD5-19EE-992A-7544822F5DA8}"/>
              </a:ext>
            </a:extLst>
          </p:cNvPr>
          <p:cNvSpPr txBox="1"/>
          <p:nvPr/>
        </p:nvSpPr>
        <p:spPr>
          <a:xfrm>
            <a:off x="4305902" y="16449060"/>
            <a:ext cx="4336141" cy="73866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Sporting etiquette </a:t>
            </a:r>
          </a:p>
          <a:p>
            <a:pPr algn="ctr"/>
            <a:r>
              <a:rPr lang="en-GB" sz="1400" dirty="0">
                <a:solidFill>
                  <a:srgbClr val="7030A0"/>
                </a:solidFill>
              </a:rPr>
              <a:t>through badminton</a:t>
            </a:r>
          </a:p>
          <a:p>
            <a:pPr algn="ctr"/>
            <a:endParaRPr lang="en-GB" sz="1400" dirty="0">
              <a:solidFill>
                <a:srgbClr val="00B050"/>
              </a:solidFill>
            </a:endParaRP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092A7915-4B55-3888-94D9-C45624C68713}"/>
              </a:ext>
            </a:extLst>
          </p:cNvPr>
          <p:cNvSpPr txBox="1"/>
          <p:nvPr/>
        </p:nvSpPr>
        <p:spPr>
          <a:xfrm>
            <a:off x="4158826" y="14741536"/>
            <a:ext cx="2077070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7030A0"/>
                </a:solidFill>
              </a:rPr>
              <a:t>Transfer skills through trampolining</a:t>
            </a:r>
          </a:p>
        </p:txBody>
      </p: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05A8932F-E23A-3F6B-C84B-2E2E9C0A55C1}"/>
              </a:ext>
            </a:extLst>
          </p:cNvPr>
          <p:cNvCxnSpPr>
            <a:cxnSpLocks/>
          </p:cNvCxnSpPr>
          <p:nvPr/>
        </p:nvCxnSpPr>
        <p:spPr>
          <a:xfrm>
            <a:off x="4792418" y="12006427"/>
            <a:ext cx="0" cy="450421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D04B4E8D-667D-6C1B-1FEF-40B0794DF17B}"/>
              </a:ext>
            </a:extLst>
          </p:cNvPr>
          <p:cNvCxnSpPr>
            <a:cxnSpLocks/>
          </p:cNvCxnSpPr>
          <p:nvPr/>
        </p:nvCxnSpPr>
        <p:spPr>
          <a:xfrm flipH="1" flipV="1">
            <a:off x="7800126" y="13246592"/>
            <a:ext cx="86127" cy="38309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>
            <a:extLst>
              <a:ext uri="{FF2B5EF4-FFF2-40B4-BE49-F238E27FC236}">
                <a16:creationId xmlns:a16="http://schemas.microsoft.com/office/drawing/2014/main" id="{8C9DCE1A-DEAF-8F63-25EF-DB9EAA002FF1}"/>
              </a:ext>
            </a:extLst>
          </p:cNvPr>
          <p:cNvSpPr txBox="1"/>
          <p:nvPr/>
        </p:nvSpPr>
        <p:spPr>
          <a:xfrm>
            <a:off x="323288" y="16663700"/>
            <a:ext cx="168761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Competence in football</a:t>
            </a:r>
          </a:p>
        </p:txBody>
      </p: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AF56945E-2393-8E10-EB72-BFFEE07BD6B6}"/>
              </a:ext>
            </a:extLst>
          </p:cNvPr>
          <p:cNvCxnSpPr>
            <a:cxnSpLocks/>
          </p:cNvCxnSpPr>
          <p:nvPr/>
        </p:nvCxnSpPr>
        <p:spPr>
          <a:xfrm flipV="1">
            <a:off x="983807" y="16146445"/>
            <a:ext cx="304210" cy="586043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>
            <a:extLst>
              <a:ext uri="{FF2B5EF4-FFF2-40B4-BE49-F238E27FC236}">
                <a16:creationId xmlns:a16="http://schemas.microsoft.com/office/drawing/2014/main" id="{69D923FD-407D-35D3-6B5F-346E107CA98D}"/>
              </a:ext>
            </a:extLst>
          </p:cNvPr>
          <p:cNvSpPr txBox="1"/>
          <p:nvPr/>
        </p:nvSpPr>
        <p:spPr>
          <a:xfrm>
            <a:off x="5133238" y="13644224"/>
            <a:ext cx="2004531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Leadership through netball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480AA53E-5243-40D2-F4BD-EA5BDC7FFE60}"/>
              </a:ext>
            </a:extLst>
          </p:cNvPr>
          <p:cNvSpPr txBox="1"/>
          <p:nvPr/>
        </p:nvSpPr>
        <p:spPr>
          <a:xfrm>
            <a:off x="5881722" y="14695457"/>
            <a:ext cx="2004531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7030A0"/>
                </a:solidFill>
              </a:rPr>
              <a:t>Compassion through hockey</a:t>
            </a:r>
          </a:p>
        </p:txBody>
      </p: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DA2B32C9-645F-E20F-E8D1-B1C4317AE662}"/>
              </a:ext>
            </a:extLst>
          </p:cNvPr>
          <p:cNvCxnSpPr>
            <a:cxnSpLocks/>
          </p:cNvCxnSpPr>
          <p:nvPr/>
        </p:nvCxnSpPr>
        <p:spPr>
          <a:xfrm>
            <a:off x="7053008" y="15176927"/>
            <a:ext cx="0" cy="260952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>
            <a:extLst>
              <a:ext uri="{FF2B5EF4-FFF2-40B4-BE49-F238E27FC236}">
                <a16:creationId xmlns:a16="http://schemas.microsoft.com/office/drawing/2014/main" id="{A4871D88-48BD-F4A2-C553-04363FD077C5}"/>
              </a:ext>
            </a:extLst>
          </p:cNvPr>
          <p:cNvSpPr txBox="1"/>
          <p:nvPr/>
        </p:nvSpPr>
        <p:spPr>
          <a:xfrm>
            <a:off x="2161697" y="6805743"/>
            <a:ext cx="2274888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8B308"/>
                </a:solidFill>
              </a:rPr>
              <a:t>Dignity through rugby</a:t>
            </a:r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A978A9E6-FA00-A172-D055-4090ADD7C780}"/>
              </a:ext>
            </a:extLst>
          </p:cNvPr>
          <p:cNvCxnSpPr>
            <a:cxnSpLocks/>
          </p:cNvCxnSpPr>
          <p:nvPr/>
        </p:nvCxnSpPr>
        <p:spPr>
          <a:xfrm>
            <a:off x="6690885" y="8754264"/>
            <a:ext cx="0" cy="430927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022132BA-1170-FCEB-303A-8AD6C596BFC9}"/>
              </a:ext>
            </a:extLst>
          </p:cNvPr>
          <p:cNvSpPr txBox="1"/>
          <p:nvPr/>
        </p:nvSpPr>
        <p:spPr>
          <a:xfrm>
            <a:off x="2580644" y="4540564"/>
            <a:ext cx="2286863" cy="52322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8B308"/>
                </a:solidFill>
              </a:rPr>
              <a:t>Pride through</a:t>
            </a:r>
          </a:p>
          <a:p>
            <a:pPr algn="ctr"/>
            <a:r>
              <a:rPr lang="en-GB" sz="1400" dirty="0">
                <a:solidFill>
                  <a:srgbClr val="F8B308"/>
                </a:solidFill>
              </a:rPr>
              <a:t> bench ball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1DF6B633-D097-CC40-C2DD-0C49D573939C}"/>
              </a:ext>
            </a:extLst>
          </p:cNvPr>
          <p:cNvSpPr txBox="1"/>
          <p:nvPr/>
        </p:nvSpPr>
        <p:spPr>
          <a:xfrm>
            <a:off x="-284601" y="2908399"/>
            <a:ext cx="2688348" cy="73866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highlight>
                  <a:srgbClr val="000000"/>
                </a:highlight>
              </a:rPr>
              <a:t>Continue 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  <a:highlight>
                  <a:srgbClr val="000000"/>
                </a:highlight>
              </a:rPr>
              <a:t>to participate</a:t>
            </a:r>
          </a:p>
          <a:p>
            <a:pPr algn="ctr"/>
            <a:r>
              <a:rPr lang="en-GB" sz="1400">
                <a:solidFill>
                  <a:schemeClr val="bg1"/>
                </a:solidFill>
                <a:highlight>
                  <a:srgbClr val="000000"/>
                </a:highlight>
              </a:rPr>
              <a:t>Post 16 </a:t>
            </a:r>
            <a:endParaRPr lang="en-GB" sz="1400" dirty="0">
              <a:solidFill>
                <a:schemeClr val="bg1"/>
              </a:solidFill>
              <a:highlight>
                <a:srgbClr val="000000"/>
              </a:highlight>
            </a:endParaRPr>
          </a:p>
        </p:txBody>
      </p: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B0DD187C-B8B9-4E82-8B66-11AB7859B9F5}"/>
              </a:ext>
            </a:extLst>
          </p:cNvPr>
          <p:cNvCxnSpPr>
            <a:cxnSpLocks/>
          </p:cNvCxnSpPr>
          <p:nvPr/>
        </p:nvCxnSpPr>
        <p:spPr>
          <a:xfrm flipH="1" flipV="1">
            <a:off x="6097484" y="13243254"/>
            <a:ext cx="27644" cy="411919"/>
          </a:xfrm>
          <a:prstGeom prst="line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8" ma:contentTypeDescription="Create a new document." ma:contentTypeScope="" ma:versionID="128cbba7d7b969790eed124b066b4716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444bed5e30ae8852ea223d6d792cf48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ea0db1e-6074-4392-8ead-a15cfd0464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63ae3a-8fb2-4425-9368-146fce48696f}" ma:internalName="TaxCatchAll" ma:showField="CatchAllData" ma:web="912e7bfb-0f1d-4096-82cb-c34f89414f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B46881-27D9-4D7B-8531-3DDD0CE255D6}"/>
</file>

<file path=customXml/itemProps2.xml><?xml version="1.0" encoding="utf-8"?>
<ds:datastoreItem xmlns:ds="http://schemas.openxmlformats.org/officeDocument/2006/customXml" ds:itemID="{225DD5F0-0ADF-422B-8959-81D88A123CE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15823</TotalTime>
  <Words>138</Words>
  <Application>Microsoft Office PowerPoint</Application>
  <PresentationFormat>Custom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Mrs Simms</cp:lastModifiedBy>
  <cp:revision>298</cp:revision>
  <cp:lastPrinted>2019-10-07T07:04:47Z</cp:lastPrinted>
  <dcterms:created xsi:type="dcterms:W3CDTF">2018-02-08T08:28:53Z</dcterms:created>
  <dcterms:modified xsi:type="dcterms:W3CDTF">2024-09-06T15:18:35Z</dcterms:modified>
</cp:coreProperties>
</file>