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tiff" ContentType="image/tiff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"/>
  </p:notesMasterIdLst>
  <p:sldIdLst>
    <p:sldId id="257" r:id="rId2"/>
    <p:sldId id="258" r:id="rId3"/>
  </p:sldIdLst>
  <p:sldSz cx="9720263" cy="17640300"/>
  <p:notesSz cx="6797675" cy="9982200"/>
  <p:defaultTextStyle>
    <a:defPPr>
      <a:defRPr lang="en-US"/>
    </a:defPPr>
    <a:lvl1pPr marL="0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1pPr>
    <a:lvl2pPr marL="547237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2pPr>
    <a:lvl3pPr marL="1094475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3pPr>
    <a:lvl4pPr marL="164171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4pPr>
    <a:lvl5pPr marL="2188951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5pPr>
    <a:lvl6pPr marL="2736188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6pPr>
    <a:lvl7pPr marL="3283426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7pPr>
    <a:lvl8pPr marL="383066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8pPr>
    <a:lvl9pPr marL="4377902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556">
          <p15:clr>
            <a:srgbClr val="A4A3A4"/>
          </p15:clr>
        </p15:guide>
        <p15:guide id="2" pos="303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44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70D8"/>
    <a:srgbClr val="BD139D"/>
    <a:srgbClr val="144856"/>
    <a:srgbClr val="175A68"/>
    <a:srgbClr val="FE5E00"/>
    <a:srgbClr val="F8B308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71" autoAdjust="0"/>
    <p:restoredTop sz="94279" autoAdjust="0"/>
  </p:normalViewPr>
  <p:slideViewPr>
    <p:cSldViewPr snapToGrid="0">
      <p:cViewPr>
        <p:scale>
          <a:sx n="66" d="100"/>
          <a:sy n="66" d="100"/>
        </p:scale>
        <p:origin x="1596" y="-2118"/>
      </p:cViewPr>
      <p:guideLst>
        <p:guide orient="horz" pos="5556"/>
        <p:guide pos="30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111" d="100"/>
          <a:sy n="111" d="100"/>
        </p:scale>
        <p:origin x="4128" y="208"/>
      </p:cViewPr>
      <p:guideLst>
        <p:guide orient="horz" pos="3144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2.xml"/><Relationship Id="rId5" Type="http://schemas.openxmlformats.org/officeDocument/2006/relationships/presProps" Target="presProps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 Whipp" userId="d8e23bd7-a368-433d-8f9a-ce26d66daba2" providerId="ADAL" clId="{DCD1AED0-F6CB-4E8C-996E-8C519EB164B4}"/>
    <pc:docChg chg="delSld">
      <pc:chgData name="Mr Whipp" userId="d8e23bd7-a368-433d-8f9a-ce26d66daba2" providerId="ADAL" clId="{DCD1AED0-F6CB-4E8C-996E-8C519EB164B4}" dt="2022-07-14T07:53:29.850" v="0" actId="47"/>
      <pc:docMkLst>
        <pc:docMk/>
      </pc:docMkLst>
      <pc:sldChg chg="del">
        <pc:chgData name="Mr Whipp" userId="d8e23bd7-a368-433d-8f9a-ce26d66daba2" providerId="ADAL" clId="{DCD1AED0-F6CB-4E8C-996E-8C519EB164B4}" dt="2022-07-14T07:53:29.850" v="0" actId="47"/>
        <pc:sldMkLst>
          <pc:docMk/>
          <pc:sldMk cId="1074321042" sldId="25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EA94C-77A3-2040-8584-2856F8330D11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71738" y="1247775"/>
            <a:ext cx="1854200" cy="3368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803526"/>
            <a:ext cx="5438775" cy="39303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82531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82531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A575A-FE42-F34E-BE8D-35435E3FE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8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1pPr>
    <a:lvl2pPr marL="465338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2pPr>
    <a:lvl3pPr marL="930676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3pPr>
    <a:lvl4pPr marL="1396014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4pPr>
    <a:lvl5pPr marL="1861353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5pPr>
    <a:lvl6pPr marL="2326691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6pPr>
    <a:lvl7pPr marL="2792029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7pPr>
    <a:lvl8pPr marL="3257367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8pPr>
    <a:lvl9pPr marL="3722705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Key stage 3 and 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556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Background only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13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14/07/2022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14/07/2022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88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939183"/>
            <a:ext cx="2095932" cy="149493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939183"/>
            <a:ext cx="6166292" cy="149493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14/07/2022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7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14/07/2022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52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14/07/2022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70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14/07/2022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58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6443610"/>
            <a:ext cx="4112126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4324325"/>
            <a:ext cx="4132378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6443610"/>
            <a:ext cx="4132378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14/07/2022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3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14/07/2022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76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14/07/2022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01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2539880"/>
            <a:ext cx="4920883" cy="12536047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14/07/2022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9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2539880"/>
            <a:ext cx="4920883" cy="12536047"/>
          </a:xfrm>
        </p:spPr>
        <p:txBody>
          <a:bodyPr anchor="t"/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14/07/2022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05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C7FA-4DC8-4AC2-8BC3-7D8537098B71}" type="datetimeFigureOut">
              <a:rPr lang="en-GB" smtClean="0"/>
              <a:t>14/07/2022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23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72007" rtl="0" eaLnBrk="1" latinLnBrk="0" hangingPunct="1">
        <a:lnSpc>
          <a:spcPct val="90000"/>
        </a:lnSpc>
        <a:spcBef>
          <a:spcPct val="0"/>
        </a:spcBef>
        <a:buNone/>
        <a:defRPr sz="46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002" indent="-243002" algn="l" defTabSz="972007" rtl="0" eaLnBrk="1" latinLnBrk="0" hangingPunct="1">
        <a:lnSpc>
          <a:spcPct val="90000"/>
        </a:lnSpc>
        <a:spcBef>
          <a:spcPts val="1063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29005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551" kern="1200">
          <a:solidFill>
            <a:schemeClr val="tx1"/>
          </a:solidFill>
          <a:latin typeface="+mn-lt"/>
          <a:ea typeface="+mn-ea"/>
          <a:cs typeface="+mn-cs"/>
        </a:defRPr>
      </a:lvl2pPr>
      <a:lvl3pPr marL="1215009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70101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2187016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0.png"/><Relationship Id="rId18" Type="http://schemas.openxmlformats.org/officeDocument/2006/relationships/image" Target="../media/image14.tiff"/><Relationship Id="rId26" Type="http://schemas.openxmlformats.org/officeDocument/2006/relationships/image" Target="../media/image22.svg"/><Relationship Id="rId39" Type="http://schemas.openxmlformats.org/officeDocument/2006/relationships/image" Target="../media/image34.tiff"/><Relationship Id="rId21" Type="http://schemas.openxmlformats.org/officeDocument/2006/relationships/image" Target="../media/image17.tiff"/><Relationship Id="rId34" Type="http://schemas.openxmlformats.org/officeDocument/2006/relationships/image" Target="../media/image29.tiff"/><Relationship Id="rId42" Type="http://schemas.openxmlformats.org/officeDocument/2006/relationships/image" Target="../media/image37.png"/><Relationship Id="rId47" Type="http://schemas.openxmlformats.org/officeDocument/2006/relationships/image" Target="../media/image42.png"/><Relationship Id="rId50" Type="http://schemas.openxmlformats.org/officeDocument/2006/relationships/image" Target="../media/image45.tiff"/><Relationship Id="rId55" Type="http://schemas.openxmlformats.org/officeDocument/2006/relationships/image" Target="../media/image50.tiff"/><Relationship Id="rId63" Type="http://schemas.openxmlformats.org/officeDocument/2006/relationships/image" Target="../media/image58.tif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2.svg"/><Relationship Id="rId29" Type="http://schemas.microsoft.com/office/2007/relationships/hdphoto" Target="../media/hdphoto3.wdp"/><Relationship Id="rId11" Type="http://schemas.openxmlformats.org/officeDocument/2006/relationships/image" Target="../media/image9.png"/><Relationship Id="rId24" Type="http://schemas.openxmlformats.org/officeDocument/2006/relationships/image" Target="../media/image20.tiff"/><Relationship Id="rId32" Type="http://schemas.openxmlformats.org/officeDocument/2006/relationships/image" Target="../media/image27.tiff"/><Relationship Id="rId37" Type="http://schemas.openxmlformats.org/officeDocument/2006/relationships/image" Target="../media/image32.png"/><Relationship Id="rId40" Type="http://schemas.openxmlformats.org/officeDocument/2006/relationships/image" Target="../media/image35.png"/><Relationship Id="rId45" Type="http://schemas.openxmlformats.org/officeDocument/2006/relationships/image" Target="../media/image40.png"/><Relationship Id="rId53" Type="http://schemas.openxmlformats.org/officeDocument/2006/relationships/image" Target="../media/image48.tiff"/><Relationship Id="rId58" Type="http://schemas.openxmlformats.org/officeDocument/2006/relationships/image" Target="../media/image53.tiff"/><Relationship Id="rId5" Type="http://schemas.openxmlformats.org/officeDocument/2006/relationships/image" Target="../media/image3.png"/><Relationship Id="rId61" Type="http://schemas.openxmlformats.org/officeDocument/2006/relationships/image" Target="../media/image56.tiff"/><Relationship Id="rId19" Type="http://schemas.openxmlformats.org/officeDocument/2006/relationships/image" Target="../media/image15.tiff"/><Relationship Id="rId14" Type="http://schemas.microsoft.com/office/2007/relationships/hdphoto" Target="../media/hdphoto2.wdp"/><Relationship Id="rId22" Type="http://schemas.openxmlformats.org/officeDocument/2006/relationships/image" Target="../media/image18.tiff"/><Relationship Id="rId27" Type="http://schemas.openxmlformats.org/officeDocument/2006/relationships/image" Target="../media/image23.tiff"/><Relationship Id="rId30" Type="http://schemas.openxmlformats.org/officeDocument/2006/relationships/image" Target="../media/image25.tiff"/><Relationship Id="rId35" Type="http://schemas.openxmlformats.org/officeDocument/2006/relationships/image" Target="../media/image30.tiff"/><Relationship Id="rId43" Type="http://schemas.openxmlformats.org/officeDocument/2006/relationships/image" Target="../media/image38.jpeg"/><Relationship Id="rId48" Type="http://schemas.openxmlformats.org/officeDocument/2006/relationships/image" Target="../media/image43.tiff"/><Relationship Id="rId56" Type="http://schemas.openxmlformats.org/officeDocument/2006/relationships/image" Target="../media/image51.jpeg"/><Relationship Id="rId64" Type="http://schemas.openxmlformats.org/officeDocument/2006/relationships/image" Target="../media/image59.jpeg"/><Relationship Id="rId8" Type="http://schemas.openxmlformats.org/officeDocument/2006/relationships/image" Target="../media/image6.png"/><Relationship Id="rId51" Type="http://schemas.openxmlformats.org/officeDocument/2006/relationships/image" Target="../media/image46.jpeg"/><Relationship Id="rId3" Type="http://schemas.openxmlformats.org/officeDocument/2006/relationships/image" Target="../media/image1.png"/><Relationship Id="rId12" Type="http://schemas.microsoft.com/office/2007/relationships/hdphoto" Target="../media/hdphoto1.wdp"/><Relationship Id="rId17" Type="http://schemas.openxmlformats.org/officeDocument/2006/relationships/image" Target="../media/image13.tiff"/><Relationship Id="rId25" Type="http://schemas.openxmlformats.org/officeDocument/2006/relationships/image" Target="../media/image21.png"/><Relationship Id="rId33" Type="http://schemas.openxmlformats.org/officeDocument/2006/relationships/image" Target="../media/image28.tiff"/><Relationship Id="rId38" Type="http://schemas.openxmlformats.org/officeDocument/2006/relationships/image" Target="../media/image33.png"/><Relationship Id="rId46" Type="http://schemas.openxmlformats.org/officeDocument/2006/relationships/image" Target="../media/image41.gif"/><Relationship Id="rId59" Type="http://schemas.openxmlformats.org/officeDocument/2006/relationships/image" Target="../media/image54.tiff"/><Relationship Id="rId20" Type="http://schemas.openxmlformats.org/officeDocument/2006/relationships/image" Target="../media/image16.tiff"/><Relationship Id="rId41" Type="http://schemas.openxmlformats.org/officeDocument/2006/relationships/image" Target="../media/image36.png"/><Relationship Id="rId54" Type="http://schemas.openxmlformats.org/officeDocument/2006/relationships/image" Target="../media/image49.tiff"/><Relationship Id="rId62" Type="http://schemas.openxmlformats.org/officeDocument/2006/relationships/image" Target="../media/image57.tif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5" Type="http://schemas.openxmlformats.org/officeDocument/2006/relationships/image" Target="../media/image11.png"/><Relationship Id="rId23" Type="http://schemas.openxmlformats.org/officeDocument/2006/relationships/image" Target="../media/image19.tiff"/><Relationship Id="rId28" Type="http://schemas.openxmlformats.org/officeDocument/2006/relationships/image" Target="../media/image24.png"/><Relationship Id="rId36" Type="http://schemas.openxmlformats.org/officeDocument/2006/relationships/image" Target="../media/image31.tiff"/><Relationship Id="rId49" Type="http://schemas.openxmlformats.org/officeDocument/2006/relationships/image" Target="../media/image44.tiff"/><Relationship Id="rId57" Type="http://schemas.openxmlformats.org/officeDocument/2006/relationships/image" Target="../media/image52.tiff"/><Relationship Id="rId10" Type="http://schemas.openxmlformats.org/officeDocument/2006/relationships/image" Target="../media/image8.tiff"/><Relationship Id="rId31" Type="http://schemas.openxmlformats.org/officeDocument/2006/relationships/image" Target="../media/image26.tiff"/><Relationship Id="rId44" Type="http://schemas.openxmlformats.org/officeDocument/2006/relationships/image" Target="../media/image39.png"/><Relationship Id="rId52" Type="http://schemas.openxmlformats.org/officeDocument/2006/relationships/image" Target="../media/image47.tiff"/><Relationship Id="rId60" Type="http://schemas.openxmlformats.org/officeDocument/2006/relationships/image" Target="../media/image55.tiff"/><Relationship Id="rId4" Type="http://schemas.openxmlformats.org/officeDocument/2006/relationships/image" Target="../media/image2.png"/><Relationship Id="rId9" Type="http://schemas.openxmlformats.org/officeDocument/2006/relationships/image" Target="../media/image7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tiff"/><Relationship Id="rId3" Type="http://schemas.openxmlformats.org/officeDocument/2006/relationships/image" Target="../media/image1.png"/><Relationship Id="rId7" Type="http://schemas.openxmlformats.org/officeDocument/2006/relationships/image" Target="../media/image62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1.png"/><Relationship Id="rId5" Type="http://schemas.openxmlformats.org/officeDocument/2006/relationships/image" Target="../media/image60.tiff"/><Relationship Id="rId4" Type="http://schemas.openxmlformats.org/officeDocument/2006/relationships/image" Target="../media/image2.png"/><Relationship Id="rId9" Type="http://schemas.openxmlformats.org/officeDocument/2006/relationships/image" Target="../media/image5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6F9F490-51D6-D648-9E61-4DC130E85DB6}"/>
              </a:ext>
            </a:extLst>
          </p:cNvPr>
          <p:cNvSpPr txBox="1"/>
          <p:nvPr/>
        </p:nvSpPr>
        <p:spPr>
          <a:xfrm>
            <a:off x="2056628" y="2595189"/>
            <a:ext cx="667888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/>
              <a:t>GCSE History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31FD9C6-F689-E24A-9E67-C05D4DF3E91F}"/>
              </a:ext>
            </a:extLst>
          </p:cNvPr>
          <p:cNvGrpSpPr/>
          <p:nvPr/>
        </p:nvGrpSpPr>
        <p:grpSpPr>
          <a:xfrm>
            <a:off x="8109285" y="15171861"/>
            <a:ext cx="1214980" cy="1304869"/>
            <a:chOff x="7405919" y="15157729"/>
            <a:chExt cx="1214980" cy="1304869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7B7D92C7-1092-8648-A8E2-8B768BB8D2A7}"/>
                </a:ext>
              </a:extLst>
            </p:cNvPr>
            <p:cNvSpPr/>
            <p:nvPr/>
          </p:nvSpPr>
          <p:spPr>
            <a:xfrm>
              <a:off x="7405919" y="15157729"/>
              <a:ext cx="1214980" cy="130486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173FB8A5-E19A-5B4B-BBF6-2F635C7C227E}"/>
                </a:ext>
              </a:extLst>
            </p:cNvPr>
            <p:cNvSpPr/>
            <p:nvPr/>
          </p:nvSpPr>
          <p:spPr>
            <a:xfrm>
              <a:off x="7603134" y="15372160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Year</a:t>
              </a:r>
            </a:p>
            <a:p>
              <a:pPr algn="ctr"/>
              <a:r>
                <a:rPr lang="en-US" sz="3600" b="1" dirty="0">
                  <a:solidFill>
                    <a:schemeClr val="tx1"/>
                  </a:solidFill>
                </a:rPr>
                <a:t>7</a:t>
              </a:r>
            </a:p>
          </p:txBody>
        </p:sp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F1B00B7-02AA-1649-AB60-762E63088F61}"/>
              </a:ext>
            </a:extLst>
          </p:cNvPr>
          <p:cNvCxnSpPr>
            <a:cxnSpLocks/>
            <a:stCxn id="87" idx="0"/>
          </p:cNvCxnSpPr>
          <p:nvPr/>
        </p:nvCxnSpPr>
        <p:spPr>
          <a:xfrm flipH="1" flipV="1">
            <a:off x="7864072" y="15938095"/>
            <a:ext cx="14442" cy="55960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936719B-6195-7647-BEA6-3161B72C5A1F}"/>
              </a:ext>
            </a:extLst>
          </p:cNvPr>
          <p:cNvCxnSpPr>
            <a:cxnSpLocks/>
          </p:cNvCxnSpPr>
          <p:nvPr/>
        </p:nvCxnSpPr>
        <p:spPr>
          <a:xfrm flipV="1">
            <a:off x="2021546" y="15851472"/>
            <a:ext cx="0" cy="46827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008456EF-7792-0C4E-9A88-004F698CCBE8}"/>
              </a:ext>
            </a:extLst>
          </p:cNvPr>
          <p:cNvGrpSpPr/>
          <p:nvPr/>
        </p:nvGrpSpPr>
        <p:grpSpPr>
          <a:xfrm>
            <a:off x="2204504" y="8639176"/>
            <a:ext cx="1214980" cy="1304869"/>
            <a:chOff x="8071643" y="6701207"/>
            <a:chExt cx="1214980" cy="130486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049328A5-6B17-2C43-88FD-C437B6CA8D25}"/>
                </a:ext>
              </a:extLst>
            </p:cNvPr>
            <p:cNvSpPr/>
            <p:nvPr/>
          </p:nvSpPr>
          <p:spPr>
            <a:xfrm>
              <a:off x="8071643" y="6701207"/>
              <a:ext cx="1214980" cy="130486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6C505C3-56E5-B946-86EB-3FC8E5E18A12}"/>
                </a:ext>
              </a:extLst>
            </p:cNvPr>
            <p:cNvSpPr/>
            <p:nvPr/>
          </p:nvSpPr>
          <p:spPr>
            <a:xfrm>
              <a:off x="8251939" y="6882940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Year</a:t>
              </a:r>
            </a:p>
            <a:p>
              <a:pPr algn="ctr"/>
              <a:r>
                <a:rPr lang="en-US" sz="3600" b="1" dirty="0">
                  <a:solidFill>
                    <a:schemeClr val="tx1"/>
                  </a:solidFill>
                </a:rPr>
                <a:t>9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F246AFF-55BB-2D43-84F8-6ECF7B784F45}"/>
              </a:ext>
            </a:extLst>
          </p:cNvPr>
          <p:cNvGrpSpPr/>
          <p:nvPr/>
        </p:nvGrpSpPr>
        <p:grpSpPr>
          <a:xfrm>
            <a:off x="7244189" y="4361163"/>
            <a:ext cx="1214980" cy="1304869"/>
            <a:chOff x="8052593" y="6682157"/>
            <a:chExt cx="1214980" cy="1304869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9789417C-28BC-EC43-A5EA-D6D1CDB65CE5}"/>
                </a:ext>
              </a:extLst>
            </p:cNvPr>
            <p:cNvSpPr/>
            <p:nvPr/>
          </p:nvSpPr>
          <p:spPr>
            <a:xfrm>
              <a:off x="8052593" y="6682157"/>
              <a:ext cx="1214980" cy="130486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A800800D-4798-E548-89CB-C468B874D523}"/>
                </a:ext>
              </a:extLst>
            </p:cNvPr>
            <p:cNvSpPr/>
            <p:nvPr/>
          </p:nvSpPr>
          <p:spPr>
            <a:xfrm>
              <a:off x="8251939" y="6882940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Year</a:t>
              </a:r>
            </a:p>
            <a:p>
              <a:pPr algn="ctr"/>
              <a:r>
                <a:rPr lang="en-US" sz="2800" b="1" dirty="0">
                  <a:solidFill>
                    <a:schemeClr val="tx1"/>
                  </a:solidFill>
                </a:rPr>
                <a:t>11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36EE8E06-57C0-9C46-8415-51433285BED6}"/>
              </a:ext>
            </a:extLst>
          </p:cNvPr>
          <p:cNvGrpSpPr/>
          <p:nvPr/>
        </p:nvGrpSpPr>
        <p:grpSpPr>
          <a:xfrm>
            <a:off x="4094565" y="15753201"/>
            <a:ext cx="984686" cy="1129756"/>
            <a:chOff x="3874652" y="14228128"/>
            <a:chExt cx="984686" cy="1129756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DE449AD1-6063-1E4A-8125-4536BAF3D038}"/>
                </a:ext>
              </a:extLst>
            </p:cNvPr>
            <p:cNvSpPr txBox="1"/>
            <p:nvPr/>
          </p:nvSpPr>
          <p:spPr>
            <a:xfrm>
              <a:off x="3874652" y="14957774"/>
              <a:ext cx="98468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/>
                <a:t>causes and consequences</a:t>
              </a:r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3DE5D991-DE11-3842-8539-745CEED41C8A}"/>
                </a:ext>
              </a:extLst>
            </p:cNvPr>
            <p:cNvCxnSpPr>
              <a:cxnSpLocks/>
              <a:stCxn id="20" idx="0"/>
            </p:cNvCxnSpPr>
            <p:nvPr/>
          </p:nvCxnSpPr>
          <p:spPr>
            <a:xfrm flipV="1">
              <a:off x="4353474" y="14228128"/>
              <a:ext cx="261" cy="381354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0" name="Picture 2" descr="Improve Skill Icons - Download Free Vector Icons | Noun Project">
              <a:extLst>
                <a:ext uri="{FF2B5EF4-FFF2-40B4-BE49-F238E27FC236}">
                  <a16:creationId xmlns:a16="http://schemas.microsoft.com/office/drawing/2014/main" id="{E7D9DEB2-9E51-BA41-A469-66518CC242D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4283" y="14609482"/>
              <a:ext cx="378382" cy="3783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456D9231-4D4F-0A49-8A7F-1A432F9C1D1A}"/>
              </a:ext>
            </a:extLst>
          </p:cNvPr>
          <p:cNvGrpSpPr/>
          <p:nvPr/>
        </p:nvGrpSpPr>
        <p:grpSpPr>
          <a:xfrm>
            <a:off x="6558015" y="15941634"/>
            <a:ext cx="984686" cy="1203038"/>
            <a:chOff x="3874652" y="14308734"/>
            <a:chExt cx="984686" cy="1203038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D8C9158A-0A27-4249-9B06-EC1DD1910359}"/>
                </a:ext>
              </a:extLst>
            </p:cNvPr>
            <p:cNvSpPr txBox="1"/>
            <p:nvPr/>
          </p:nvSpPr>
          <p:spPr>
            <a:xfrm>
              <a:off x="3874652" y="14957774"/>
              <a:ext cx="984686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/>
                <a:t>analysing historical evidence</a:t>
              </a:r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A01A53EB-9635-3846-99DB-774EFF18E0D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48667" y="14308734"/>
              <a:ext cx="2314" cy="248488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8" name="Picture 2" descr="Improve Skill Icons - Download Free Vector Icons | Noun Project">
              <a:extLst>
                <a:ext uri="{FF2B5EF4-FFF2-40B4-BE49-F238E27FC236}">
                  <a16:creationId xmlns:a16="http://schemas.microsoft.com/office/drawing/2014/main" id="{1736BCE1-B1FC-0B42-BACE-2E1095FD623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4283" y="14609482"/>
              <a:ext cx="378382" cy="3783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8342EC6A-A747-584E-9CE0-13B813411754}"/>
              </a:ext>
            </a:extLst>
          </p:cNvPr>
          <p:cNvGrpSpPr/>
          <p:nvPr/>
        </p:nvGrpSpPr>
        <p:grpSpPr>
          <a:xfrm>
            <a:off x="2316428" y="15964950"/>
            <a:ext cx="984686" cy="1242694"/>
            <a:chOff x="4134534" y="14259453"/>
            <a:chExt cx="984686" cy="1242694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B6F66235-9AD5-C34D-B968-400C34A06319}"/>
                </a:ext>
              </a:extLst>
            </p:cNvPr>
            <p:cNvSpPr txBox="1"/>
            <p:nvPr/>
          </p:nvSpPr>
          <p:spPr>
            <a:xfrm>
              <a:off x="4134534" y="14948149"/>
              <a:ext cx="984686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/>
                <a:t>analysing historical interpretations</a:t>
              </a: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4887FDF8-F5F2-284D-BC51-394DE0E8CA1D}"/>
                </a:ext>
              </a:extLst>
            </p:cNvPr>
            <p:cNvCxnSpPr>
              <a:cxnSpLocks/>
              <a:stCxn id="32" idx="0"/>
            </p:cNvCxnSpPr>
            <p:nvPr/>
          </p:nvCxnSpPr>
          <p:spPr>
            <a:xfrm flipV="1">
              <a:off x="4671108" y="14259453"/>
              <a:ext cx="0" cy="281287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2" name="Picture 2" descr="Improve Skill Icons - Download Free Vector Icons | Noun Project">
              <a:extLst>
                <a:ext uri="{FF2B5EF4-FFF2-40B4-BE49-F238E27FC236}">
                  <a16:creationId xmlns:a16="http://schemas.microsoft.com/office/drawing/2014/main" id="{5AFCDF58-F92A-9E43-9CCC-4E4892D15F8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81917" y="14540740"/>
              <a:ext cx="378382" cy="3783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D29C648F-E2B6-8C44-94B7-B9DD2BB2436E}"/>
              </a:ext>
            </a:extLst>
          </p:cNvPr>
          <p:cNvGrpSpPr/>
          <p:nvPr/>
        </p:nvGrpSpPr>
        <p:grpSpPr>
          <a:xfrm>
            <a:off x="67847" y="14469715"/>
            <a:ext cx="1156798" cy="594513"/>
            <a:chOff x="3874652" y="14609482"/>
            <a:chExt cx="1156798" cy="594513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90A11E15-931E-D644-A392-D09F4718A62B}"/>
                </a:ext>
              </a:extLst>
            </p:cNvPr>
            <p:cNvSpPr txBox="1"/>
            <p:nvPr/>
          </p:nvSpPr>
          <p:spPr>
            <a:xfrm>
              <a:off x="3874652" y="14957774"/>
              <a:ext cx="98468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/>
                <a:t>causation</a:t>
              </a:r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AB6F3CD7-BFFF-8A4C-80C2-A5C965109228}"/>
                </a:ext>
              </a:extLst>
            </p:cNvPr>
            <p:cNvCxnSpPr>
              <a:cxnSpLocks/>
            </p:cNvCxnSpPr>
            <p:nvPr/>
          </p:nvCxnSpPr>
          <p:spPr>
            <a:xfrm>
              <a:off x="4649074" y="14879762"/>
              <a:ext cx="382376" cy="0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6" name="Picture 2" descr="Improve Skill Icons - Download Free Vector Icons | Noun Project">
              <a:extLst>
                <a:ext uri="{FF2B5EF4-FFF2-40B4-BE49-F238E27FC236}">
                  <a16:creationId xmlns:a16="http://schemas.microsoft.com/office/drawing/2014/main" id="{34D0C5A4-3A9E-6A45-BE3F-2CBF0CF318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4283" y="14609482"/>
              <a:ext cx="378382" cy="3783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7A8E9017-4841-6242-AEF5-93CDF2218C3A}"/>
              </a:ext>
            </a:extLst>
          </p:cNvPr>
          <p:cNvGrpSpPr/>
          <p:nvPr/>
        </p:nvGrpSpPr>
        <p:grpSpPr>
          <a:xfrm>
            <a:off x="1878192" y="1479621"/>
            <a:ext cx="984686" cy="1115568"/>
            <a:chOff x="3782679" y="14837037"/>
            <a:chExt cx="984686" cy="1115568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18C8B461-8232-9D46-B76F-727273B52B2D}"/>
                </a:ext>
              </a:extLst>
            </p:cNvPr>
            <p:cNvCxnSpPr>
              <a:cxnSpLocks/>
              <a:stCxn id="39" idx="0"/>
              <a:endCxn id="2" idx="0"/>
            </p:cNvCxnSpPr>
            <p:nvPr/>
          </p:nvCxnSpPr>
          <p:spPr>
            <a:xfrm>
              <a:off x="4275022" y="15195739"/>
              <a:ext cx="20037" cy="756866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D7E856CB-5F83-014D-8FB1-A8DFD78060DD}"/>
                </a:ext>
              </a:extLst>
            </p:cNvPr>
            <p:cNvSpPr txBox="1"/>
            <p:nvPr/>
          </p:nvSpPr>
          <p:spPr>
            <a:xfrm>
              <a:off x="3782679" y="15195739"/>
              <a:ext cx="984686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/>
                <a:t>change &amp; significance</a:t>
              </a:r>
            </a:p>
          </p:txBody>
        </p:sp>
        <p:pic>
          <p:nvPicPr>
            <p:cNvPr id="40" name="Picture 2" descr="Improve Skill Icons - Download Free Vector Icons | Noun Project">
              <a:extLst>
                <a:ext uri="{FF2B5EF4-FFF2-40B4-BE49-F238E27FC236}">
                  <a16:creationId xmlns:a16="http://schemas.microsoft.com/office/drawing/2014/main" id="{620EB734-CA3C-DB45-807D-D29EEADD7A0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98643" y="14837037"/>
              <a:ext cx="378382" cy="3783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63EF4609-7A8E-6A49-AF3A-41BA6413F3BC}"/>
              </a:ext>
            </a:extLst>
          </p:cNvPr>
          <p:cNvGrpSpPr/>
          <p:nvPr/>
        </p:nvGrpSpPr>
        <p:grpSpPr>
          <a:xfrm>
            <a:off x="3361528" y="6026118"/>
            <a:ext cx="984686" cy="1116959"/>
            <a:chOff x="3845777" y="14869364"/>
            <a:chExt cx="984686" cy="1116959"/>
          </a:xfrm>
        </p:grpSpPr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754DA678-E7A2-4A44-B6B4-CF97FE36AAA7}"/>
                </a:ext>
              </a:extLst>
            </p:cNvPr>
            <p:cNvSpPr txBox="1"/>
            <p:nvPr/>
          </p:nvSpPr>
          <p:spPr>
            <a:xfrm>
              <a:off x="3845777" y="15236906"/>
              <a:ext cx="98468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/>
                <a:t>causation</a:t>
              </a:r>
            </a:p>
          </p:txBody>
        </p: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37095AE1-FB80-2144-AA8E-A9CE676F3529}"/>
                </a:ext>
              </a:extLst>
            </p:cNvPr>
            <p:cNvCxnSpPr>
              <a:cxnSpLocks/>
              <a:stCxn id="46" idx="2"/>
            </p:cNvCxnSpPr>
            <p:nvPr/>
          </p:nvCxnSpPr>
          <p:spPr>
            <a:xfrm>
              <a:off x="4338120" y="15483127"/>
              <a:ext cx="0" cy="503196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8" name="Picture 2" descr="Improve Skill Icons - Download Free Vector Icons | Noun Project">
              <a:extLst>
                <a:ext uri="{FF2B5EF4-FFF2-40B4-BE49-F238E27FC236}">
                  <a16:creationId xmlns:a16="http://schemas.microsoft.com/office/drawing/2014/main" id="{A3780EF9-EFF0-AA43-9EB6-D35FF783AA7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4283" y="14869364"/>
              <a:ext cx="378382" cy="3783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7850F022-64B1-0142-A6DB-C2037584612B}"/>
              </a:ext>
            </a:extLst>
          </p:cNvPr>
          <p:cNvGrpSpPr/>
          <p:nvPr/>
        </p:nvGrpSpPr>
        <p:grpSpPr>
          <a:xfrm>
            <a:off x="7229168" y="14869174"/>
            <a:ext cx="798154" cy="962132"/>
            <a:chOff x="6180888" y="14780433"/>
            <a:chExt cx="798154" cy="962132"/>
          </a:xfrm>
        </p:grpSpPr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3B67E32E-47E7-5941-8E6E-47EFE1632D35}"/>
                </a:ext>
              </a:extLst>
            </p:cNvPr>
            <p:cNvSpPr txBox="1"/>
            <p:nvPr/>
          </p:nvSpPr>
          <p:spPr>
            <a:xfrm>
              <a:off x="6180888" y="15148918"/>
              <a:ext cx="79815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/>
                <a:t>chronology</a:t>
              </a:r>
            </a:p>
          </p:txBody>
        </p:sp>
        <p:pic>
          <p:nvPicPr>
            <p:cNvPr id="51" name="Picture 2" descr="Improve Skill Icons - Download Free Vector Icons | Noun Project">
              <a:extLst>
                <a:ext uri="{FF2B5EF4-FFF2-40B4-BE49-F238E27FC236}">
                  <a16:creationId xmlns:a16="http://schemas.microsoft.com/office/drawing/2014/main" id="{67896718-0FF1-3D45-99A2-C2724F306B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62972" y="14780433"/>
              <a:ext cx="378382" cy="3783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585521A2-633A-9B42-B59D-EE4C8E8A2E5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574697" y="15430527"/>
              <a:ext cx="5268" cy="312038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5F41E7F7-5FE2-BC4C-83BD-555F5E5B6906}"/>
              </a:ext>
            </a:extLst>
          </p:cNvPr>
          <p:cNvGrpSpPr/>
          <p:nvPr/>
        </p:nvGrpSpPr>
        <p:grpSpPr>
          <a:xfrm>
            <a:off x="6459339" y="14849742"/>
            <a:ext cx="927460" cy="1039632"/>
            <a:chOff x="5846141" y="16206395"/>
            <a:chExt cx="927460" cy="1039632"/>
          </a:xfrm>
        </p:grpSpPr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4893CF4C-413B-6447-8B12-1B7A173ACA5A}"/>
                </a:ext>
              </a:extLst>
            </p:cNvPr>
            <p:cNvSpPr txBox="1"/>
            <p:nvPr/>
          </p:nvSpPr>
          <p:spPr>
            <a:xfrm>
              <a:off x="5846141" y="16206395"/>
              <a:ext cx="92746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/>
                <a:t>What happened to the </a:t>
              </a:r>
              <a:r>
                <a:rPr lang="en-GB" sz="1000" dirty="0" err="1"/>
                <a:t>Lindow</a:t>
              </a:r>
              <a:r>
                <a:rPr lang="en-GB" sz="1000" dirty="0"/>
                <a:t> Man?</a:t>
              </a:r>
            </a:p>
          </p:txBody>
        </p: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08242764-AB75-8C48-8CD4-ED2794990F8C}"/>
                </a:ext>
              </a:extLst>
            </p:cNvPr>
            <p:cNvCxnSpPr>
              <a:cxnSpLocks/>
            </p:cNvCxnSpPr>
            <p:nvPr/>
          </p:nvCxnSpPr>
          <p:spPr>
            <a:xfrm>
              <a:off x="6191948" y="16889109"/>
              <a:ext cx="0" cy="356918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A374F03F-4EDF-B84E-9FE5-243D1CE82A02}"/>
              </a:ext>
            </a:extLst>
          </p:cNvPr>
          <p:cNvGrpSpPr/>
          <p:nvPr/>
        </p:nvGrpSpPr>
        <p:grpSpPr>
          <a:xfrm>
            <a:off x="4481857" y="14706128"/>
            <a:ext cx="818119" cy="1125178"/>
            <a:chOff x="5601048" y="16465724"/>
            <a:chExt cx="818119" cy="661812"/>
          </a:xfrm>
        </p:grpSpPr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8B542B0D-4CCC-9448-A786-8C9800140C91}"/>
                </a:ext>
              </a:extLst>
            </p:cNvPr>
            <p:cNvSpPr txBox="1"/>
            <p:nvPr/>
          </p:nvSpPr>
          <p:spPr>
            <a:xfrm>
              <a:off x="5601048" y="16465724"/>
              <a:ext cx="818119" cy="4163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dirty="0"/>
                <a:t>Why did William win the Battle of Hastings?</a:t>
              </a:r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DD09A11E-D513-FD43-8545-261042367B44}"/>
                </a:ext>
              </a:extLst>
            </p:cNvPr>
            <p:cNvCxnSpPr>
              <a:cxnSpLocks/>
            </p:cNvCxnSpPr>
            <p:nvPr/>
          </p:nvCxnSpPr>
          <p:spPr>
            <a:xfrm>
              <a:off x="6027266" y="16867384"/>
              <a:ext cx="3071" cy="260152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A5EF59FA-B88D-2041-B07F-E76727D7E79A}"/>
              </a:ext>
            </a:extLst>
          </p:cNvPr>
          <p:cNvGrpSpPr/>
          <p:nvPr/>
        </p:nvGrpSpPr>
        <p:grpSpPr>
          <a:xfrm>
            <a:off x="1432326" y="16299166"/>
            <a:ext cx="984686" cy="748402"/>
            <a:chOff x="3874652" y="14609482"/>
            <a:chExt cx="984686" cy="748402"/>
          </a:xfrm>
        </p:grpSpPr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FAAC60DE-1656-A046-BD04-A1FAC318D453}"/>
                </a:ext>
              </a:extLst>
            </p:cNvPr>
            <p:cNvSpPr txBox="1"/>
            <p:nvPr/>
          </p:nvSpPr>
          <p:spPr>
            <a:xfrm>
              <a:off x="3874652" y="14957774"/>
              <a:ext cx="98468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/>
                <a:t>change &amp; significance</a:t>
              </a:r>
            </a:p>
          </p:txBody>
        </p:sp>
        <p:pic>
          <p:nvPicPr>
            <p:cNvPr id="68" name="Picture 2" descr="Improve Skill Icons - Download Free Vector Icons | Noun Project">
              <a:extLst>
                <a:ext uri="{FF2B5EF4-FFF2-40B4-BE49-F238E27FC236}">
                  <a16:creationId xmlns:a16="http://schemas.microsoft.com/office/drawing/2014/main" id="{6C214904-AC85-0F4E-99B8-13137ADF208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4283" y="14609482"/>
              <a:ext cx="378382" cy="3783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74A4E94C-2D79-8D47-A868-4627D3CB89B9}"/>
              </a:ext>
            </a:extLst>
          </p:cNvPr>
          <p:cNvGrpSpPr/>
          <p:nvPr/>
        </p:nvGrpSpPr>
        <p:grpSpPr>
          <a:xfrm>
            <a:off x="1790803" y="14787229"/>
            <a:ext cx="1191801" cy="953074"/>
            <a:chOff x="3052242" y="14868607"/>
            <a:chExt cx="1191801" cy="953074"/>
          </a:xfrm>
        </p:grpSpPr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ED68B485-D417-BB40-A87B-434372553724}"/>
                </a:ext>
              </a:extLst>
            </p:cNvPr>
            <p:cNvSpPr txBox="1"/>
            <p:nvPr/>
          </p:nvSpPr>
          <p:spPr>
            <a:xfrm>
              <a:off x="3052242" y="14868607"/>
              <a:ext cx="1191801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dirty="0"/>
                <a:t>How did the Normans change England?</a:t>
              </a:r>
            </a:p>
          </p:txBody>
        </p: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FC7D0EC4-3ACA-7D44-B25D-CF221B8C455A}"/>
                </a:ext>
              </a:extLst>
            </p:cNvPr>
            <p:cNvCxnSpPr>
              <a:cxnSpLocks/>
            </p:cNvCxnSpPr>
            <p:nvPr/>
          </p:nvCxnSpPr>
          <p:spPr>
            <a:xfrm>
              <a:off x="3648143" y="15433062"/>
              <a:ext cx="0" cy="388619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96340FF1-7750-4648-B56E-09FC3DE84031}"/>
              </a:ext>
            </a:extLst>
          </p:cNvPr>
          <p:cNvGrpSpPr/>
          <p:nvPr/>
        </p:nvGrpSpPr>
        <p:grpSpPr>
          <a:xfrm>
            <a:off x="7406405" y="16497703"/>
            <a:ext cx="944218" cy="596797"/>
            <a:chOff x="6604231" y="16394029"/>
            <a:chExt cx="944218" cy="596797"/>
          </a:xfrm>
        </p:grpSpPr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9122752F-362F-6D41-8EFD-E104C5CC8DF2}"/>
                </a:ext>
              </a:extLst>
            </p:cNvPr>
            <p:cNvSpPr txBox="1"/>
            <p:nvPr/>
          </p:nvSpPr>
          <p:spPr>
            <a:xfrm>
              <a:off x="6604231" y="16394029"/>
              <a:ext cx="9442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/>
                <a:t>How do we learn History? </a:t>
              </a:r>
            </a:p>
          </p:txBody>
        </p:sp>
        <p:pic>
          <p:nvPicPr>
            <p:cNvPr id="89" name="Picture 6" descr="Key Icon | Endless Icons">
              <a:extLst>
                <a:ext uri="{FF2B5EF4-FFF2-40B4-BE49-F238E27FC236}">
                  <a16:creationId xmlns:a16="http://schemas.microsoft.com/office/drawing/2014/main" id="{22F817D8-4DF5-974D-A0F4-2077FD46AF0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671" t="36864" r="30741" b="37897"/>
            <a:stretch/>
          </p:blipFill>
          <p:spPr bwMode="auto">
            <a:xfrm>
              <a:off x="6836625" y="16755894"/>
              <a:ext cx="479430" cy="2349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1AB70084-24CC-4441-BDB2-9B60B5FAD4A4}"/>
              </a:ext>
            </a:extLst>
          </p:cNvPr>
          <p:cNvGrpSpPr/>
          <p:nvPr/>
        </p:nvGrpSpPr>
        <p:grpSpPr>
          <a:xfrm>
            <a:off x="213863" y="12776025"/>
            <a:ext cx="1254345" cy="1177750"/>
            <a:chOff x="6559629" y="16213590"/>
            <a:chExt cx="1254345" cy="1177750"/>
          </a:xfrm>
        </p:grpSpPr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293FD886-6ABB-5149-9A8E-2A176E11C70A}"/>
                </a:ext>
              </a:extLst>
            </p:cNvPr>
            <p:cNvSpPr txBox="1"/>
            <p:nvPr/>
          </p:nvSpPr>
          <p:spPr>
            <a:xfrm>
              <a:off x="6559629" y="16448522"/>
              <a:ext cx="944218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/>
                <a:t>Why were the Crusades significant?</a:t>
              </a:r>
            </a:p>
          </p:txBody>
        </p: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5C2C3410-7A00-474D-A7F1-E76AA248F982}"/>
                </a:ext>
              </a:extLst>
            </p:cNvPr>
            <p:cNvCxnSpPr>
              <a:cxnSpLocks/>
            </p:cNvCxnSpPr>
            <p:nvPr/>
          </p:nvCxnSpPr>
          <p:spPr>
            <a:xfrm>
              <a:off x="7433188" y="16966333"/>
              <a:ext cx="380786" cy="425007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93" name="Picture 6" descr="Key Icon | Endless Icons">
              <a:extLst>
                <a:ext uri="{FF2B5EF4-FFF2-40B4-BE49-F238E27FC236}">
                  <a16:creationId xmlns:a16="http://schemas.microsoft.com/office/drawing/2014/main" id="{956D506B-41CF-C040-B278-7BB1A08B1F0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671" t="36864" r="30741" b="37897"/>
            <a:stretch/>
          </p:blipFill>
          <p:spPr bwMode="auto">
            <a:xfrm>
              <a:off x="6836625" y="16213590"/>
              <a:ext cx="479430" cy="2349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578322E6-0B29-9F42-A9EE-0AA91EE86BD4}"/>
              </a:ext>
            </a:extLst>
          </p:cNvPr>
          <p:cNvGrpSpPr/>
          <p:nvPr/>
        </p:nvGrpSpPr>
        <p:grpSpPr>
          <a:xfrm>
            <a:off x="3895855" y="12326194"/>
            <a:ext cx="1020806" cy="1316683"/>
            <a:chOff x="6483041" y="16213590"/>
            <a:chExt cx="1020806" cy="1316683"/>
          </a:xfrm>
        </p:grpSpPr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13381699-AEB4-0D46-8241-37A7FDBED697}"/>
                </a:ext>
              </a:extLst>
            </p:cNvPr>
            <p:cNvSpPr txBox="1"/>
            <p:nvPr/>
          </p:nvSpPr>
          <p:spPr>
            <a:xfrm>
              <a:off x="6483041" y="16448522"/>
              <a:ext cx="1020806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/>
                <a:t>How significant was the Reformation?</a:t>
              </a:r>
            </a:p>
          </p:txBody>
        </p: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C8F2B346-DAC3-644E-8DDF-3C8D1699DD3D}"/>
                </a:ext>
              </a:extLst>
            </p:cNvPr>
            <p:cNvCxnSpPr>
              <a:cxnSpLocks/>
              <a:stCxn id="95" idx="2"/>
            </p:cNvCxnSpPr>
            <p:nvPr/>
          </p:nvCxnSpPr>
          <p:spPr>
            <a:xfrm>
              <a:off x="6993444" y="17002520"/>
              <a:ext cx="0" cy="527753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97" name="Picture 6" descr="Key Icon | Endless Icons">
              <a:extLst>
                <a:ext uri="{FF2B5EF4-FFF2-40B4-BE49-F238E27FC236}">
                  <a16:creationId xmlns:a16="http://schemas.microsoft.com/office/drawing/2014/main" id="{D1484003-80E1-CF43-B894-106022EC308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671" t="36864" r="30741" b="37897"/>
            <a:stretch/>
          </p:blipFill>
          <p:spPr bwMode="auto">
            <a:xfrm>
              <a:off x="6836625" y="16213590"/>
              <a:ext cx="479430" cy="2349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80180D1E-911C-2641-8F61-ED1C3506032E}"/>
              </a:ext>
            </a:extLst>
          </p:cNvPr>
          <p:cNvGrpSpPr/>
          <p:nvPr/>
        </p:nvGrpSpPr>
        <p:grpSpPr>
          <a:xfrm>
            <a:off x="6686206" y="13706109"/>
            <a:ext cx="1249185" cy="980480"/>
            <a:chOff x="5683122" y="16464530"/>
            <a:chExt cx="1249185" cy="980480"/>
          </a:xfrm>
        </p:grpSpPr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53C82D0A-09D4-0B4E-BD1A-BD4F0322F76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092173" y="16464530"/>
              <a:ext cx="57649" cy="781288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B9D5BCA7-1A90-454A-B3AC-D4B0C3DC0AAB}"/>
                </a:ext>
              </a:extLst>
            </p:cNvPr>
            <p:cNvSpPr txBox="1"/>
            <p:nvPr/>
          </p:nvSpPr>
          <p:spPr>
            <a:xfrm>
              <a:off x="5683122" y="16845708"/>
              <a:ext cx="1249185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/>
                <a:t>How Glorious was Elizabeth I?</a:t>
              </a:r>
            </a:p>
          </p:txBody>
        </p:sp>
        <p:pic>
          <p:nvPicPr>
            <p:cNvPr id="101" name="Picture 6" descr="Key Icon | Endless Icons">
              <a:extLst>
                <a:ext uri="{FF2B5EF4-FFF2-40B4-BE49-F238E27FC236}">
                  <a16:creationId xmlns:a16="http://schemas.microsoft.com/office/drawing/2014/main" id="{19E8FB57-619A-9B4F-B784-A4B5858F33C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671" t="36864" r="30741" b="37897"/>
            <a:stretch/>
          </p:blipFill>
          <p:spPr bwMode="auto">
            <a:xfrm>
              <a:off x="6050144" y="17210078"/>
              <a:ext cx="479430" cy="2349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1292CA3E-27CF-4E42-B462-E278335B6FB8}"/>
              </a:ext>
            </a:extLst>
          </p:cNvPr>
          <p:cNvGrpSpPr/>
          <p:nvPr/>
        </p:nvGrpSpPr>
        <p:grpSpPr>
          <a:xfrm>
            <a:off x="7542701" y="10455293"/>
            <a:ext cx="1022050" cy="1072746"/>
            <a:chOff x="6559629" y="16429555"/>
            <a:chExt cx="1022050" cy="1060350"/>
          </a:xfrm>
        </p:grpSpPr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B42CF578-AAE9-E640-A9A7-A8C244E172E8}"/>
                </a:ext>
              </a:extLst>
            </p:cNvPr>
            <p:cNvSpPr txBox="1"/>
            <p:nvPr/>
          </p:nvSpPr>
          <p:spPr>
            <a:xfrm>
              <a:off x="6559629" y="16448522"/>
              <a:ext cx="944218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/>
                <a:t>Why did Charles lose his head?</a:t>
              </a:r>
            </a:p>
          </p:txBody>
        </p: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A29B4298-F3F0-F24C-BC3E-23011A2CA006}"/>
                </a:ext>
              </a:extLst>
            </p:cNvPr>
            <p:cNvCxnSpPr>
              <a:cxnSpLocks/>
              <a:stCxn id="103" idx="2"/>
            </p:cNvCxnSpPr>
            <p:nvPr/>
          </p:nvCxnSpPr>
          <p:spPr>
            <a:xfrm>
              <a:off x="7031738" y="17002520"/>
              <a:ext cx="8927" cy="487385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5" name="Picture 6" descr="Key Icon | Endless Icons">
              <a:extLst>
                <a:ext uri="{FF2B5EF4-FFF2-40B4-BE49-F238E27FC236}">
                  <a16:creationId xmlns:a16="http://schemas.microsoft.com/office/drawing/2014/main" id="{29502169-1F2E-C046-B7AC-8DDDEF7FC44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671" t="36864" r="30741" b="37897"/>
            <a:stretch/>
          </p:blipFill>
          <p:spPr bwMode="auto">
            <a:xfrm rot="5400000">
              <a:off x="7225895" y="16547661"/>
              <a:ext cx="473890" cy="2376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072CA0BF-8A96-C346-A93D-C77306E345ED}"/>
              </a:ext>
            </a:extLst>
          </p:cNvPr>
          <p:cNvGrpSpPr/>
          <p:nvPr/>
        </p:nvGrpSpPr>
        <p:grpSpPr>
          <a:xfrm>
            <a:off x="180404" y="11341575"/>
            <a:ext cx="1322477" cy="885951"/>
            <a:chOff x="6580464" y="16337053"/>
            <a:chExt cx="1322477" cy="885951"/>
          </a:xfrm>
        </p:grpSpPr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4BBD8AC8-C11C-334F-BD8D-31FD53D0CD16}"/>
                </a:ext>
              </a:extLst>
            </p:cNvPr>
            <p:cNvSpPr txBox="1"/>
            <p:nvPr/>
          </p:nvSpPr>
          <p:spPr>
            <a:xfrm>
              <a:off x="6580464" y="16515118"/>
              <a:ext cx="114377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/>
                <a:t>Why did the Industrial Revolution change Britain?</a:t>
              </a:r>
            </a:p>
          </p:txBody>
        </p: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E0833759-390F-F448-A121-95A4E1502C7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554498" y="16416641"/>
              <a:ext cx="348443" cy="250698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9" name="Picture 6" descr="Key Icon | Endless Icons">
              <a:extLst>
                <a:ext uri="{FF2B5EF4-FFF2-40B4-BE49-F238E27FC236}">
                  <a16:creationId xmlns:a16="http://schemas.microsoft.com/office/drawing/2014/main" id="{AF64ACB6-B9BE-8044-B242-44DF139CEFA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671" t="36864" r="30741" b="37897"/>
            <a:stretch/>
          </p:blipFill>
          <p:spPr bwMode="auto">
            <a:xfrm>
              <a:off x="6918082" y="16337053"/>
              <a:ext cx="479430" cy="2349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E7270D42-3180-A341-93E1-01B5AF29D401}"/>
              </a:ext>
            </a:extLst>
          </p:cNvPr>
          <p:cNvGrpSpPr/>
          <p:nvPr/>
        </p:nvGrpSpPr>
        <p:grpSpPr>
          <a:xfrm>
            <a:off x="2945515" y="10432178"/>
            <a:ext cx="1263661" cy="988985"/>
            <a:chOff x="6682473" y="16213590"/>
            <a:chExt cx="1263661" cy="988985"/>
          </a:xfrm>
        </p:grpSpPr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DDD4ED42-649D-3244-A351-CAAFE31D1B49}"/>
                </a:ext>
              </a:extLst>
            </p:cNvPr>
            <p:cNvCxnSpPr>
              <a:cxnSpLocks/>
            </p:cNvCxnSpPr>
            <p:nvPr/>
          </p:nvCxnSpPr>
          <p:spPr>
            <a:xfrm>
              <a:off x="7732712" y="16671066"/>
              <a:ext cx="197346" cy="531509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13" name="Picture 6" descr="Key Icon | Endless Icons">
              <a:extLst>
                <a:ext uri="{FF2B5EF4-FFF2-40B4-BE49-F238E27FC236}">
                  <a16:creationId xmlns:a16="http://schemas.microsoft.com/office/drawing/2014/main" id="{E5997E0E-019E-834C-99C1-8E372D8E8C6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671" t="36864" r="30741" b="37897"/>
            <a:stretch/>
          </p:blipFill>
          <p:spPr bwMode="auto">
            <a:xfrm>
              <a:off x="6836625" y="16213590"/>
              <a:ext cx="479430" cy="2349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802BB645-BD4C-F645-9AE3-D2A4C5673C41}"/>
                </a:ext>
              </a:extLst>
            </p:cNvPr>
            <p:cNvSpPr txBox="1"/>
            <p:nvPr/>
          </p:nvSpPr>
          <p:spPr>
            <a:xfrm>
              <a:off x="6682473" y="16448522"/>
              <a:ext cx="1263661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/>
                <a:t>What the impact of the Slave Trade?</a:t>
              </a: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8DBA65CE-0D6D-5740-AD3B-1582CC58FD04}"/>
              </a:ext>
            </a:extLst>
          </p:cNvPr>
          <p:cNvGrpSpPr/>
          <p:nvPr/>
        </p:nvGrpSpPr>
        <p:grpSpPr>
          <a:xfrm>
            <a:off x="2184031" y="9417379"/>
            <a:ext cx="1416071" cy="996220"/>
            <a:chOff x="7044144" y="15850753"/>
            <a:chExt cx="1416071" cy="996220"/>
          </a:xfrm>
        </p:grpSpPr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674D9F0F-EC86-5247-BD40-35DE69B816AA}"/>
                </a:ext>
              </a:extLst>
            </p:cNvPr>
            <p:cNvCxnSpPr>
              <a:cxnSpLocks/>
              <a:stCxn id="116" idx="2"/>
            </p:cNvCxnSpPr>
            <p:nvPr/>
          </p:nvCxnSpPr>
          <p:spPr>
            <a:xfrm flipV="1">
              <a:off x="7769159" y="15850753"/>
              <a:ext cx="691056" cy="960172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C328655A-B010-B94D-A042-E0E7F9BC46F3}"/>
                </a:ext>
              </a:extLst>
            </p:cNvPr>
            <p:cNvSpPr txBox="1"/>
            <p:nvPr/>
          </p:nvSpPr>
          <p:spPr>
            <a:xfrm>
              <a:off x="7078103" y="16410815"/>
              <a:ext cx="1382112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/>
                <a:t>What was the First World War?</a:t>
              </a:r>
            </a:p>
          </p:txBody>
        </p:sp>
        <p:pic>
          <p:nvPicPr>
            <p:cNvPr id="117" name="Picture 6" descr="Key Icon | Endless Icons">
              <a:extLst>
                <a:ext uri="{FF2B5EF4-FFF2-40B4-BE49-F238E27FC236}">
                  <a16:creationId xmlns:a16="http://schemas.microsoft.com/office/drawing/2014/main" id="{C1E6641B-7656-1C4B-A38F-43957FC7A28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671" t="36864" r="30741" b="37897"/>
            <a:stretch/>
          </p:blipFill>
          <p:spPr bwMode="auto">
            <a:xfrm rot="3336424">
              <a:off x="6921895" y="16489792"/>
              <a:ext cx="479430" cy="2349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C4AC739D-B50A-6A47-8E1B-DF00064BF27A}"/>
              </a:ext>
            </a:extLst>
          </p:cNvPr>
          <p:cNvGrpSpPr/>
          <p:nvPr/>
        </p:nvGrpSpPr>
        <p:grpSpPr>
          <a:xfrm>
            <a:off x="5667331" y="8420040"/>
            <a:ext cx="1118277" cy="918704"/>
            <a:chOff x="6823463" y="16578926"/>
            <a:chExt cx="1118277" cy="918704"/>
          </a:xfrm>
        </p:grpSpPr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634A608B-B83C-AE4E-ACED-5315AA0F0397}"/>
                </a:ext>
              </a:extLst>
            </p:cNvPr>
            <p:cNvCxnSpPr>
              <a:cxnSpLocks/>
              <a:stCxn id="120" idx="0"/>
            </p:cNvCxnSpPr>
            <p:nvPr/>
          </p:nvCxnSpPr>
          <p:spPr>
            <a:xfrm flipH="1">
              <a:off x="7268021" y="16578926"/>
              <a:ext cx="139618" cy="918704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DF0AB1E2-652C-8742-8B79-93CAE4F3BB6A}"/>
                </a:ext>
              </a:extLst>
            </p:cNvPr>
            <p:cNvSpPr txBox="1"/>
            <p:nvPr/>
          </p:nvSpPr>
          <p:spPr>
            <a:xfrm>
              <a:off x="6873537" y="16578926"/>
              <a:ext cx="1068203" cy="55399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/>
                <a:t>Why did the Second World War happen?</a:t>
              </a:r>
            </a:p>
          </p:txBody>
        </p:sp>
        <p:pic>
          <p:nvPicPr>
            <p:cNvPr id="121" name="Picture 6" descr="Key Icon | Endless Icons">
              <a:extLst>
                <a:ext uri="{FF2B5EF4-FFF2-40B4-BE49-F238E27FC236}">
                  <a16:creationId xmlns:a16="http://schemas.microsoft.com/office/drawing/2014/main" id="{0A8EDA54-7B84-F942-887C-32BF8503958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671" t="36864" r="30741" b="37897"/>
            <a:stretch/>
          </p:blipFill>
          <p:spPr bwMode="auto">
            <a:xfrm rot="4678061">
              <a:off x="6701214" y="16715228"/>
              <a:ext cx="479430" cy="2349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1F57AA16-21A3-2E48-B5AB-51C06D8C3F1A}"/>
              </a:ext>
            </a:extLst>
          </p:cNvPr>
          <p:cNvGrpSpPr/>
          <p:nvPr/>
        </p:nvGrpSpPr>
        <p:grpSpPr>
          <a:xfrm>
            <a:off x="8509001" y="8237398"/>
            <a:ext cx="1087159" cy="1215823"/>
            <a:chOff x="6865703" y="18107901"/>
            <a:chExt cx="1087159" cy="1215823"/>
          </a:xfrm>
        </p:grpSpPr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2A3ADAFF-461B-CB46-AB67-3721190D246B}"/>
                </a:ext>
              </a:extLst>
            </p:cNvPr>
            <p:cNvCxnSpPr>
              <a:cxnSpLocks/>
              <a:stCxn id="124" idx="0"/>
            </p:cNvCxnSpPr>
            <p:nvPr/>
          </p:nvCxnSpPr>
          <p:spPr>
            <a:xfrm flipH="1" flipV="1">
              <a:off x="6865703" y="18413677"/>
              <a:ext cx="638131" cy="48273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5EF225A5-365D-6246-9444-1FFEF883CBC4}"/>
                </a:ext>
              </a:extLst>
            </p:cNvPr>
            <p:cNvSpPr txBox="1"/>
            <p:nvPr/>
          </p:nvSpPr>
          <p:spPr>
            <a:xfrm>
              <a:off x="7054806" y="18461950"/>
              <a:ext cx="898056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/>
                <a:t>How should we remember The Holocaust</a:t>
              </a:r>
            </a:p>
          </p:txBody>
        </p:sp>
        <p:pic>
          <p:nvPicPr>
            <p:cNvPr id="125" name="Picture 6" descr="Key Icon | Endless Icons">
              <a:extLst>
                <a:ext uri="{FF2B5EF4-FFF2-40B4-BE49-F238E27FC236}">
                  <a16:creationId xmlns:a16="http://schemas.microsoft.com/office/drawing/2014/main" id="{2A839B99-5742-424C-911E-ACD767284DB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671" t="36864" r="30741" b="37897"/>
            <a:stretch/>
          </p:blipFill>
          <p:spPr bwMode="auto">
            <a:xfrm rot="12977971">
              <a:off x="7382134" y="18107901"/>
              <a:ext cx="479430" cy="2349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A6D523E4-5849-F54B-BD85-2A1F882EC024}"/>
              </a:ext>
            </a:extLst>
          </p:cNvPr>
          <p:cNvGrpSpPr/>
          <p:nvPr/>
        </p:nvGrpSpPr>
        <p:grpSpPr>
          <a:xfrm>
            <a:off x="3199280" y="7084194"/>
            <a:ext cx="1464787" cy="1004302"/>
            <a:chOff x="6727211" y="17345755"/>
            <a:chExt cx="1464787" cy="1004302"/>
          </a:xfrm>
        </p:grpSpPr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57600A73-451B-DD41-A659-B5CD8C27245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83308" y="17345755"/>
              <a:ext cx="0" cy="382927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B465869D-56D6-714B-809A-7BECD4FD5159}"/>
                </a:ext>
              </a:extLst>
            </p:cNvPr>
            <p:cNvSpPr txBox="1"/>
            <p:nvPr/>
          </p:nvSpPr>
          <p:spPr>
            <a:xfrm>
              <a:off x="6809886" y="17796059"/>
              <a:ext cx="1382112" cy="55399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/>
                <a:t>What has made modern Britain modern Britain?</a:t>
              </a:r>
            </a:p>
          </p:txBody>
        </p:sp>
        <p:pic>
          <p:nvPicPr>
            <p:cNvPr id="133" name="Picture 6" descr="Key Icon | Endless Icons">
              <a:extLst>
                <a:ext uri="{FF2B5EF4-FFF2-40B4-BE49-F238E27FC236}">
                  <a16:creationId xmlns:a16="http://schemas.microsoft.com/office/drawing/2014/main" id="{AB654B2E-D436-444E-B93F-E78EA6FEAD5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671" t="36864" r="30741" b="37897"/>
            <a:stretch/>
          </p:blipFill>
          <p:spPr bwMode="auto">
            <a:xfrm rot="17891827">
              <a:off x="6604962" y="17948365"/>
              <a:ext cx="479430" cy="2349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1DBF1583-3B44-944A-B58B-F83D8CFB7F6E}"/>
              </a:ext>
            </a:extLst>
          </p:cNvPr>
          <p:cNvGrpSpPr/>
          <p:nvPr/>
        </p:nvGrpSpPr>
        <p:grpSpPr>
          <a:xfrm>
            <a:off x="218168" y="5655995"/>
            <a:ext cx="1206371" cy="899741"/>
            <a:chOff x="5687957" y="16618178"/>
            <a:chExt cx="1206371" cy="899741"/>
          </a:xfrm>
        </p:grpSpPr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6DA016BB-5B9D-8348-BBEB-48CDC69E8B3C}"/>
                </a:ext>
              </a:extLst>
            </p:cNvPr>
            <p:cNvCxnSpPr>
              <a:cxnSpLocks/>
              <a:stCxn id="136" idx="2"/>
            </p:cNvCxnSpPr>
            <p:nvPr/>
          </p:nvCxnSpPr>
          <p:spPr>
            <a:xfrm>
              <a:off x="6119813" y="17517919"/>
              <a:ext cx="774515" cy="0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968BB3A7-0C01-F54A-A2F1-63AF3DA60834}"/>
                </a:ext>
              </a:extLst>
            </p:cNvPr>
            <p:cNvSpPr txBox="1"/>
            <p:nvPr/>
          </p:nvSpPr>
          <p:spPr>
            <a:xfrm>
              <a:off x="5687957" y="16810033"/>
              <a:ext cx="86371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/>
                <a:t>Germany: Democracy and Dictatorship </a:t>
              </a:r>
            </a:p>
          </p:txBody>
        </p:sp>
        <p:pic>
          <p:nvPicPr>
            <p:cNvPr id="137" name="Picture 6" descr="Key Icon | Endless Icons">
              <a:extLst>
                <a:ext uri="{FF2B5EF4-FFF2-40B4-BE49-F238E27FC236}">
                  <a16:creationId xmlns:a16="http://schemas.microsoft.com/office/drawing/2014/main" id="{576296BE-60E1-CD4C-BECA-7249DCA6964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671" t="36864" r="30741" b="37897"/>
            <a:stretch/>
          </p:blipFill>
          <p:spPr bwMode="auto">
            <a:xfrm>
              <a:off x="5896007" y="16618178"/>
              <a:ext cx="479430" cy="2349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41" name="Group 140">
            <a:extLst>
              <a:ext uri="{FF2B5EF4-FFF2-40B4-BE49-F238E27FC236}">
                <a16:creationId xmlns:a16="http://schemas.microsoft.com/office/drawing/2014/main" id="{76A20919-1147-C943-81DE-1451441772D9}"/>
              </a:ext>
            </a:extLst>
          </p:cNvPr>
          <p:cNvGrpSpPr/>
          <p:nvPr/>
        </p:nvGrpSpPr>
        <p:grpSpPr>
          <a:xfrm>
            <a:off x="3063085" y="5005136"/>
            <a:ext cx="1512881" cy="921423"/>
            <a:chOff x="6428860" y="15859716"/>
            <a:chExt cx="1512881" cy="921423"/>
          </a:xfrm>
        </p:grpSpPr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B0EBA835-3014-9344-BC0C-83F62210D94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807923" y="15859716"/>
              <a:ext cx="0" cy="367425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D9AC807E-564D-7F47-A4FF-A3D42F981905}"/>
                </a:ext>
              </a:extLst>
            </p:cNvPr>
            <p:cNvSpPr txBox="1"/>
            <p:nvPr/>
          </p:nvSpPr>
          <p:spPr>
            <a:xfrm>
              <a:off x="6559629" y="16227141"/>
              <a:ext cx="1382112" cy="55399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/>
                <a:t>The Cold War: Conflict and tension 1945-1972</a:t>
              </a:r>
            </a:p>
          </p:txBody>
        </p:sp>
        <p:pic>
          <p:nvPicPr>
            <p:cNvPr id="144" name="Picture 6" descr="Key Icon | Endless Icons">
              <a:extLst>
                <a:ext uri="{FF2B5EF4-FFF2-40B4-BE49-F238E27FC236}">
                  <a16:creationId xmlns:a16="http://schemas.microsoft.com/office/drawing/2014/main" id="{53E3DA8C-169E-8E40-965C-9F70053F119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671" t="36864" r="30741" b="37897"/>
            <a:stretch/>
          </p:blipFill>
          <p:spPr bwMode="auto">
            <a:xfrm rot="2852233">
              <a:off x="6363688" y="16354176"/>
              <a:ext cx="365276" cy="2349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45" name="Group 144">
            <a:extLst>
              <a:ext uri="{FF2B5EF4-FFF2-40B4-BE49-F238E27FC236}">
                <a16:creationId xmlns:a16="http://schemas.microsoft.com/office/drawing/2014/main" id="{9A43F371-FACA-154C-9E91-303107245291}"/>
              </a:ext>
            </a:extLst>
          </p:cNvPr>
          <p:cNvGrpSpPr/>
          <p:nvPr/>
        </p:nvGrpSpPr>
        <p:grpSpPr>
          <a:xfrm>
            <a:off x="8454879" y="4206529"/>
            <a:ext cx="1016805" cy="795448"/>
            <a:chOff x="6578621" y="15054011"/>
            <a:chExt cx="1016805" cy="904223"/>
          </a:xfrm>
        </p:grpSpPr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64432333-13AA-7542-B819-64571388BE9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578621" y="15382133"/>
              <a:ext cx="390137" cy="65137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7" name="TextBox 146">
              <a:extLst>
                <a:ext uri="{FF2B5EF4-FFF2-40B4-BE49-F238E27FC236}">
                  <a16:creationId xmlns:a16="http://schemas.microsoft.com/office/drawing/2014/main" id="{7DCCB233-8451-7645-8DF0-A6118BE57EFE}"/>
                </a:ext>
              </a:extLst>
            </p:cNvPr>
            <p:cNvSpPr txBox="1"/>
            <p:nvPr/>
          </p:nvSpPr>
          <p:spPr>
            <a:xfrm>
              <a:off x="6985062" y="15054011"/>
              <a:ext cx="610364" cy="6297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/>
                <a:t>Health and the People</a:t>
              </a:r>
            </a:p>
          </p:txBody>
        </p:sp>
        <p:pic>
          <p:nvPicPr>
            <p:cNvPr id="148" name="Picture 6" descr="Key Icon | Endless Icons">
              <a:extLst>
                <a:ext uri="{FF2B5EF4-FFF2-40B4-BE49-F238E27FC236}">
                  <a16:creationId xmlns:a16="http://schemas.microsoft.com/office/drawing/2014/main" id="{9AD1E4D9-3909-734A-8D57-77D7A9F8A7F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671" t="36864" r="30741" b="37897"/>
            <a:stretch/>
          </p:blipFill>
          <p:spPr bwMode="auto">
            <a:xfrm>
              <a:off x="7031602" y="15723303"/>
              <a:ext cx="479430" cy="2349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49" name="Group 148">
            <a:extLst>
              <a:ext uri="{FF2B5EF4-FFF2-40B4-BE49-F238E27FC236}">
                <a16:creationId xmlns:a16="http://schemas.microsoft.com/office/drawing/2014/main" id="{9C3FD967-9ED4-AD4C-96E8-C0CD9FB8B1DB}"/>
              </a:ext>
            </a:extLst>
          </p:cNvPr>
          <p:cNvGrpSpPr/>
          <p:nvPr/>
        </p:nvGrpSpPr>
        <p:grpSpPr>
          <a:xfrm>
            <a:off x="4793117" y="1682992"/>
            <a:ext cx="1382112" cy="880933"/>
            <a:chOff x="6559629" y="16244694"/>
            <a:chExt cx="1382112" cy="880933"/>
          </a:xfrm>
        </p:grpSpPr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B0D4D74D-3368-4B48-9E3E-36C36EF487CC}"/>
                </a:ext>
              </a:extLst>
            </p:cNvPr>
            <p:cNvCxnSpPr>
              <a:cxnSpLocks/>
              <a:stCxn id="151" idx="0"/>
            </p:cNvCxnSpPr>
            <p:nvPr/>
          </p:nvCxnSpPr>
          <p:spPr>
            <a:xfrm>
              <a:off x="7250685" y="16448522"/>
              <a:ext cx="0" cy="677105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1" name="TextBox 150">
              <a:extLst>
                <a:ext uri="{FF2B5EF4-FFF2-40B4-BE49-F238E27FC236}">
                  <a16:creationId xmlns:a16="http://schemas.microsoft.com/office/drawing/2014/main" id="{A74D0245-E254-B74E-88DB-A096BAFC1D28}"/>
                </a:ext>
              </a:extLst>
            </p:cNvPr>
            <p:cNvSpPr txBox="1"/>
            <p:nvPr/>
          </p:nvSpPr>
          <p:spPr>
            <a:xfrm>
              <a:off x="6559629" y="16448522"/>
              <a:ext cx="1382112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/>
                <a:t>Elizabethan England</a:t>
              </a:r>
            </a:p>
          </p:txBody>
        </p:sp>
        <p:pic>
          <p:nvPicPr>
            <p:cNvPr id="152" name="Picture 6" descr="Key Icon | Endless Icons">
              <a:extLst>
                <a:ext uri="{FF2B5EF4-FFF2-40B4-BE49-F238E27FC236}">
                  <a16:creationId xmlns:a16="http://schemas.microsoft.com/office/drawing/2014/main" id="{E93C5F11-5E4C-1147-BB89-E83C31BD88C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671" t="36864" r="30741" b="37897"/>
            <a:stretch/>
          </p:blipFill>
          <p:spPr bwMode="auto">
            <a:xfrm>
              <a:off x="6980347" y="16244694"/>
              <a:ext cx="479430" cy="2349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53" name="Triangle 45">
            <a:extLst>
              <a:ext uri="{FF2B5EF4-FFF2-40B4-BE49-F238E27FC236}">
                <a16:creationId xmlns:a16="http://schemas.microsoft.com/office/drawing/2014/main" id="{40698603-90B0-E84C-8883-0E6A1621C7E5}"/>
              </a:ext>
            </a:extLst>
          </p:cNvPr>
          <p:cNvSpPr/>
          <p:nvPr/>
        </p:nvSpPr>
        <p:spPr>
          <a:xfrm rot="16200000">
            <a:off x="1123415" y="2427261"/>
            <a:ext cx="938427" cy="735967"/>
          </a:xfrm>
          <a:prstGeom prst="triangle">
            <a:avLst>
              <a:gd name="adj" fmla="val 48759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38000">
                <a:schemeClr val="accent1">
                  <a:lumMod val="45000"/>
                  <a:lumOff val="55000"/>
                </a:schemeClr>
              </a:gs>
              <a:gs pos="39000">
                <a:schemeClr val="accent1">
                  <a:lumMod val="45000"/>
                  <a:lumOff val="55000"/>
                </a:schemeClr>
              </a:gs>
              <a:gs pos="84000">
                <a:srgbClr val="00206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D5851916-6CD5-E448-93E9-F045A9D4B98A}"/>
              </a:ext>
            </a:extLst>
          </p:cNvPr>
          <p:cNvGrpSpPr/>
          <p:nvPr/>
        </p:nvGrpSpPr>
        <p:grpSpPr>
          <a:xfrm>
            <a:off x="1011807" y="1420407"/>
            <a:ext cx="1044821" cy="1374837"/>
            <a:chOff x="3605694" y="15028764"/>
            <a:chExt cx="1044821" cy="1374837"/>
          </a:xfrm>
        </p:grpSpPr>
        <p:cxnSp>
          <p:nvCxnSpPr>
            <p:cNvPr id="155" name="Straight Connector 154">
              <a:extLst>
                <a:ext uri="{FF2B5EF4-FFF2-40B4-BE49-F238E27FC236}">
                  <a16:creationId xmlns:a16="http://schemas.microsoft.com/office/drawing/2014/main" id="{7B4B5D0D-F6ED-A945-9062-8C2FB073FB55}"/>
                </a:ext>
              </a:extLst>
            </p:cNvPr>
            <p:cNvCxnSpPr>
              <a:cxnSpLocks/>
              <a:stCxn id="157" idx="0"/>
              <a:endCxn id="2" idx="1"/>
            </p:cNvCxnSpPr>
            <p:nvPr/>
          </p:nvCxnSpPr>
          <p:spPr>
            <a:xfrm>
              <a:off x="4029926" y="15396034"/>
              <a:ext cx="620589" cy="1007567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56" name="Picture 2" descr="Improve Skill Icons - Download Free Vector Icons | Noun Project">
              <a:extLst>
                <a:ext uri="{FF2B5EF4-FFF2-40B4-BE49-F238E27FC236}">
                  <a16:creationId xmlns:a16="http://schemas.microsoft.com/office/drawing/2014/main" id="{1B422DED-6C29-B34A-B9AB-C498D367858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22414" y="15028764"/>
              <a:ext cx="378382" cy="3783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6262A21E-3555-C249-A5BD-7FE3BB43AA50}"/>
                </a:ext>
              </a:extLst>
            </p:cNvPr>
            <p:cNvSpPr txBox="1"/>
            <p:nvPr/>
          </p:nvSpPr>
          <p:spPr>
            <a:xfrm>
              <a:off x="3605694" y="15396034"/>
              <a:ext cx="848463" cy="55399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/>
                <a:t>analysing historical evidence</a:t>
              </a:r>
            </a:p>
          </p:txBody>
        </p:sp>
      </p:grpSp>
      <p:grpSp>
        <p:nvGrpSpPr>
          <p:cNvPr id="158" name="Group 157">
            <a:extLst>
              <a:ext uri="{FF2B5EF4-FFF2-40B4-BE49-F238E27FC236}">
                <a16:creationId xmlns:a16="http://schemas.microsoft.com/office/drawing/2014/main" id="{EC3F67DE-3FEC-4540-8019-1FF8475F2950}"/>
              </a:ext>
            </a:extLst>
          </p:cNvPr>
          <p:cNvGrpSpPr/>
          <p:nvPr/>
        </p:nvGrpSpPr>
        <p:grpSpPr>
          <a:xfrm>
            <a:off x="1548111" y="2964035"/>
            <a:ext cx="1762979" cy="908244"/>
            <a:chOff x="4806260" y="16154679"/>
            <a:chExt cx="1762979" cy="908244"/>
          </a:xfrm>
        </p:grpSpPr>
        <p:cxnSp>
          <p:nvCxnSpPr>
            <p:cNvPr id="159" name="Straight Connector 158">
              <a:extLst>
                <a:ext uri="{FF2B5EF4-FFF2-40B4-BE49-F238E27FC236}">
                  <a16:creationId xmlns:a16="http://schemas.microsoft.com/office/drawing/2014/main" id="{66ED8451-25B6-A749-A02E-D8599661404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644853" y="16154679"/>
              <a:ext cx="0" cy="386201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60" name="Picture 2" descr="Improve Skill Icons - Download Free Vector Icons | Noun Project">
              <a:extLst>
                <a:ext uri="{FF2B5EF4-FFF2-40B4-BE49-F238E27FC236}">
                  <a16:creationId xmlns:a16="http://schemas.microsoft.com/office/drawing/2014/main" id="{57CBC2CC-C2DC-2C49-8471-1748504BF10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5662" y="16527897"/>
              <a:ext cx="378382" cy="3783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1" name="TextBox 160">
              <a:extLst>
                <a:ext uri="{FF2B5EF4-FFF2-40B4-BE49-F238E27FC236}">
                  <a16:creationId xmlns:a16="http://schemas.microsoft.com/office/drawing/2014/main" id="{A9DF731E-C7BE-4B4B-BED3-2268B2C1DE24}"/>
                </a:ext>
              </a:extLst>
            </p:cNvPr>
            <p:cNvSpPr txBox="1"/>
            <p:nvPr/>
          </p:nvSpPr>
          <p:spPr>
            <a:xfrm>
              <a:off x="4806260" y="16816702"/>
              <a:ext cx="1762979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/>
                <a:t>causes and consequences</a:t>
              </a:r>
            </a:p>
          </p:txBody>
        </p:sp>
      </p:grp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B3F7E801-B971-7D44-8D8F-6911E7770984}"/>
              </a:ext>
            </a:extLst>
          </p:cNvPr>
          <p:cNvGrpSpPr/>
          <p:nvPr/>
        </p:nvGrpSpPr>
        <p:grpSpPr>
          <a:xfrm>
            <a:off x="60769" y="13527964"/>
            <a:ext cx="1218908" cy="829281"/>
            <a:chOff x="2775676" y="12825614"/>
            <a:chExt cx="987533" cy="792941"/>
          </a:xfrm>
        </p:grpSpPr>
        <p:pic>
          <p:nvPicPr>
            <p:cNvPr id="163" name="Graphic 162" descr="Rat with solid fill">
              <a:extLst>
                <a:ext uri="{FF2B5EF4-FFF2-40B4-BE49-F238E27FC236}">
                  <a16:creationId xmlns:a16="http://schemas.microsoft.com/office/drawing/2014/main" id="{0C20AD39-B0FB-F64A-B39D-684EDF46F0E5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3034879" y="12825614"/>
              <a:ext cx="451076" cy="451076"/>
            </a:xfrm>
            <a:prstGeom prst="rect">
              <a:avLst/>
            </a:prstGeom>
          </p:spPr>
        </p:pic>
        <p:grpSp>
          <p:nvGrpSpPr>
            <p:cNvPr id="164" name="Group 163">
              <a:extLst>
                <a:ext uri="{FF2B5EF4-FFF2-40B4-BE49-F238E27FC236}">
                  <a16:creationId xmlns:a16="http://schemas.microsoft.com/office/drawing/2014/main" id="{D0FA5592-77E7-CB44-95DE-36136338DC0F}"/>
                </a:ext>
              </a:extLst>
            </p:cNvPr>
            <p:cNvGrpSpPr/>
            <p:nvPr/>
          </p:nvGrpSpPr>
          <p:grpSpPr>
            <a:xfrm>
              <a:off x="2775676" y="13187935"/>
              <a:ext cx="987533" cy="430620"/>
              <a:chOff x="3330520" y="15186015"/>
              <a:chExt cx="987533" cy="430620"/>
            </a:xfrm>
          </p:grpSpPr>
          <p:sp>
            <p:nvSpPr>
              <p:cNvPr id="165" name="TextBox 164">
                <a:extLst>
                  <a:ext uri="{FF2B5EF4-FFF2-40B4-BE49-F238E27FC236}">
                    <a16:creationId xmlns:a16="http://schemas.microsoft.com/office/drawing/2014/main" id="{855C1AA2-076B-0F40-9D82-B987A9A3F4F3}"/>
                  </a:ext>
                </a:extLst>
              </p:cNvPr>
              <p:cNvSpPr txBox="1"/>
              <p:nvPr/>
            </p:nvSpPr>
            <p:spPr>
              <a:xfrm>
                <a:off x="3330520" y="15186015"/>
                <a:ext cx="95446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dirty="0"/>
                  <a:t>What was the Black Death?</a:t>
                </a:r>
              </a:p>
            </p:txBody>
          </p:sp>
          <p:cxnSp>
            <p:nvCxnSpPr>
              <p:cNvPr id="166" name="Straight Connector 165">
                <a:extLst>
                  <a:ext uri="{FF2B5EF4-FFF2-40B4-BE49-F238E27FC236}">
                    <a16:creationId xmlns:a16="http://schemas.microsoft.com/office/drawing/2014/main" id="{9A5DC93A-805C-4A45-9B97-03189D66742C}"/>
                  </a:ext>
                </a:extLst>
              </p:cNvPr>
              <p:cNvCxnSpPr>
                <a:cxnSpLocks/>
                <a:stCxn id="165" idx="2"/>
              </p:cNvCxnSpPr>
              <p:nvPr/>
            </p:nvCxnSpPr>
            <p:spPr>
              <a:xfrm>
                <a:off x="3807751" y="15586125"/>
                <a:ext cx="510302" cy="30510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72" name="Group 171">
            <a:extLst>
              <a:ext uri="{FF2B5EF4-FFF2-40B4-BE49-F238E27FC236}">
                <a16:creationId xmlns:a16="http://schemas.microsoft.com/office/drawing/2014/main" id="{50213CAE-696C-9341-8619-393B04CF7E65}"/>
              </a:ext>
            </a:extLst>
          </p:cNvPr>
          <p:cNvGrpSpPr/>
          <p:nvPr/>
        </p:nvGrpSpPr>
        <p:grpSpPr>
          <a:xfrm>
            <a:off x="3287101" y="13721161"/>
            <a:ext cx="1303905" cy="877045"/>
            <a:chOff x="2862954" y="13937626"/>
            <a:chExt cx="1056397" cy="838608"/>
          </a:xfrm>
        </p:grpSpPr>
        <p:grpSp>
          <p:nvGrpSpPr>
            <p:cNvPr id="174" name="Group 173">
              <a:extLst>
                <a:ext uri="{FF2B5EF4-FFF2-40B4-BE49-F238E27FC236}">
                  <a16:creationId xmlns:a16="http://schemas.microsoft.com/office/drawing/2014/main" id="{8C2A931B-BC7F-3649-A275-EF02501BB3AC}"/>
                </a:ext>
              </a:extLst>
            </p:cNvPr>
            <p:cNvGrpSpPr/>
            <p:nvPr/>
          </p:nvGrpSpPr>
          <p:grpSpPr>
            <a:xfrm>
              <a:off x="2862954" y="13937626"/>
              <a:ext cx="773284" cy="838608"/>
              <a:chOff x="3417798" y="15935706"/>
              <a:chExt cx="773284" cy="838608"/>
            </a:xfrm>
          </p:grpSpPr>
          <p:cxnSp>
            <p:nvCxnSpPr>
              <p:cNvPr id="176" name="Straight Connector 175">
                <a:extLst>
                  <a:ext uri="{FF2B5EF4-FFF2-40B4-BE49-F238E27FC236}">
                    <a16:creationId xmlns:a16="http://schemas.microsoft.com/office/drawing/2014/main" id="{E04EE2E9-D008-B242-BF06-3927F02E993C}"/>
                  </a:ext>
                </a:extLst>
              </p:cNvPr>
              <p:cNvCxnSpPr>
                <a:cxnSpLocks/>
                <a:stCxn id="175" idx="2"/>
              </p:cNvCxnSpPr>
              <p:nvPr/>
            </p:nvCxnSpPr>
            <p:spPr>
              <a:xfrm flipV="1">
                <a:off x="3804440" y="15935706"/>
                <a:ext cx="4440" cy="838608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5" name="TextBox 174">
                <a:extLst>
                  <a:ext uri="{FF2B5EF4-FFF2-40B4-BE49-F238E27FC236}">
                    <a16:creationId xmlns:a16="http://schemas.microsoft.com/office/drawing/2014/main" id="{ADB9954F-409F-C64A-B2C8-7DD473A2A8FB}"/>
                  </a:ext>
                </a:extLst>
              </p:cNvPr>
              <p:cNvSpPr txBox="1"/>
              <p:nvPr/>
            </p:nvSpPr>
            <p:spPr>
              <a:xfrm>
                <a:off x="3417798" y="16244595"/>
                <a:ext cx="773284" cy="52971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dirty="0"/>
                  <a:t>What caused the Peasants Revolt?</a:t>
                </a:r>
              </a:p>
            </p:txBody>
          </p:sp>
        </p:grpSp>
        <p:pic>
          <p:nvPicPr>
            <p:cNvPr id="173" name="Graphic 172">
              <a:extLst>
                <a:ext uri="{FF2B5EF4-FFF2-40B4-BE49-F238E27FC236}">
                  <a16:creationId xmlns:a16="http://schemas.microsoft.com/office/drawing/2014/main" id="{15A980E0-BD91-3B4B-8BEE-1A3CEC1553D3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537149" y="14285465"/>
              <a:ext cx="382202" cy="451076"/>
            </a:xfrm>
            <a:prstGeom prst="rect">
              <a:avLst/>
            </a:prstGeom>
          </p:spPr>
        </p:pic>
      </p:grpSp>
      <p:grpSp>
        <p:nvGrpSpPr>
          <p:cNvPr id="182" name="Group 181">
            <a:extLst>
              <a:ext uri="{FF2B5EF4-FFF2-40B4-BE49-F238E27FC236}">
                <a16:creationId xmlns:a16="http://schemas.microsoft.com/office/drawing/2014/main" id="{4F44B446-6047-A04F-83F1-2043E2959C49}"/>
              </a:ext>
            </a:extLst>
          </p:cNvPr>
          <p:cNvGrpSpPr/>
          <p:nvPr/>
        </p:nvGrpSpPr>
        <p:grpSpPr>
          <a:xfrm>
            <a:off x="4785865" y="15973586"/>
            <a:ext cx="1187321" cy="1253675"/>
            <a:chOff x="4785865" y="15973586"/>
            <a:chExt cx="1187321" cy="1253675"/>
          </a:xfrm>
        </p:grpSpPr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99DA7850-23E2-DA4F-B913-22819B5C11A9}"/>
                </a:ext>
              </a:extLst>
            </p:cNvPr>
            <p:cNvGrpSpPr/>
            <p:nvPr/>
          </p:nvGrpSpPr>
          <p:grpSpPr>
            <a:xfrm>
              <a:off x="4785865" y="15973586"/>
              <a:ext cx="1187321" cy="1253675"/>
              <a:chOff x="5644783" y="15879020"/>
              <a:chExt cx="1187321" cy="1253675"/>
            </a:xfrm>
          </p:grpSpPr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5ED66472-22D1-4A4B-A3A3-D5C8BF2A394F}"/>
                  </a:ext>
                </a:extLst>
              </p:cNvPr>
              <p:cNvSpPr txBox="1"/>
              <p:nvPr/>
            </p:nvSpPr>
            <p:spPr>
              <a:xfrm>
                <a:off x="5644783" y="16578697"/>
                <a:ext cx="1187321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dirty="0"/>
                  <a:t>Why did the Normans invade England?</a:t>
                </a:r>
              </a:p>
            </p:txBody>
          </p: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F56981C8-102E-1945-A504-715C179E2B59}"/>
                  </a:ext>
                </a:extLst>
              </p:cNvPr>
              <p:cNvCxnSpPr>
                <a:cxnSpLocks/>
                <a:stCxn id="54" idx="0"/>
              </p:cNvCxnSpPr>
              <p:nvPr/>
            </p:nvCxnSpPr>
            <p:spPr>
              <a:xfrm flipV="1">
                <a:off x="6238444" y="15879020"/>
                <a:ext cx="0" cy="699677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2052" name="Picture 4" descr="Bayeux Tapestry Norman Conquest Of England Normans Clip Art, PNG,  1819x2400px, Bayeux Tapestry, Art, Artwork, Bayeux,">
              <a:extLst>
                <a:ext uri="{FF2B5EF4-FFF2-40B4-BE49-F238E27FC236}">
                  <a16:creationId xmlns:a16="http://schemas.microsoft.com/office/drawing/2014/main" id="{0CE656F4-9189-1D4B-AA7E-D9689687D59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backgroundRemoval t="2590" b="98520" l="2073" r="94146">
                          <a14:foregroundMark x1="52927" y1="11378" x2="52927" y2="11378"/>
                          <a14:foregroundMark x1="49024" y1="9806" x2="49024" y2="9806"/>
                          <a14:foregroundMark x1="39634" y1="6290" x2="39634" y2="6290"/>
                          <a14:foregroundMark x1="37439" y1="2868" x2="37439" y2="2868"/>
                          <a14:foregroundMark x1="74634" y1="14801" x2="74634" y2="14801"/>
                          <a14:foregroundMark x1="64146" y1="22017" x2="64146" y2="22017"/>
                          <a14:foregroundMark x1="50488" y1="52914" x2="50488" y2="52914"/>
                          <a14:foregroundMark x1="90488" y1="52081" x2="90488" y2="52081"/>
                          <a14:foregroundMark x1="94634" y1="54209" x2="94634" y2="54209"/>
                          <a14:foregroundMark x1="22439" y1="40611" x2="22439" y2="40611"/>
                          <a14:foregroundMark x1="38171" y1="49121" x2="38171" y2="49121"/>
                          <a14:foregroundMark x1="36463" y1="94912" x2="36463" y2="94912"/>
                          <a14:foregroundMark x1="43171" y1="98612" x2="43171" y2="98612"/>
                          <a14:foregroundMark x1="60976" y1="61147" x2="60976" y2="61147"/>
                          <a14:foregroundMark x1="15366" y1="51804" x2="15366" y2="51804"/>
                          <a14:foregroundMark x1="4878" y1="4163" x2="4878" y2="4163"/>
                          <a14:foregroundMark x1="2073" y1="2590" x2="2073" y2="2590"/>
                          <a14:foregroundMark x1="45610" y1="2590" x2="45610" y2="259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549911" y="16216051"/>
              <a:ext cx="395474" cy="5213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85" name="Group 184">
            <a:extLst>
              <a:ext uri="{FF2B5EF4-FFF2-40B4-BE49-F238E27FC236}">
                <a16:creationId xmlns:a16="http://schemas.microsoft.com/office/drawing/2014/main" id="{E3B5EF96-EBAB-9A4A-ADA3-4DCCAADF21B7}"/>
              </a:ext>
            </a:extLst>
          </p:cNvPr>
          <p:cNvGrpSpPr/>
          <p:nvPr/>
        </p:nvGrpSpPr>
        <p:grpSpPr>
          <a:xfrm>
            <a:off x="4491144" y="12716424"/>
            <a:ext cx="1375406" cy="906087"/>
            <a:chOff x="2759028" y="13169703"/>
            <a:chExt cx="1114324" cy="866379"/>
          </a:xfrm>
        </p:grpSpPr>
        <p:pic>
          <p:nvPicPr>
            <p:cNvPr id="186" name="Graphic 185">
              <a:extLst>
                <a:ext uri="{FF2B5EF4-FFF2-40B4-BE49-F238E27FC236}">
                  <a16:creationId xmlns:a16="http://schemas.microsoft.com/office/drawing/2014/main" id="{2FA52CA8-9D8A-404F-9B1C-2FE2A141ACAB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BEBA8EAE-BF5A-486C-A8C5-ECC9F3942E4B}">
                  <a14:imgProps xmlns:a14="http://schemas.microsoft.com/office/drawing/2010/main">
                    <a14:imgLayer r:embed="rId14">
                      <a14:imgEffect>
                        <a14:backgroundRemoval t="10000" b="90000" l="10000" r="90000">
                          <a14:foregroundMark x1="32222" y1="60111" x2="32222" y2="60111"/>
                          <a14:foregroundMark x1="36333" y1="64222" x2="36333" y2="64222"/>
                          <a14:foregroundMark x1="36333" y1="32778" x2="36333" y2="32778"/>
                          <a14:foregroundMark x1="38333" y1="32778" x2="38333" y2="32778"/>
                          <a14:foregroundMark x1="57556" y1="49889" x2="57556" y2="49889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057978" y="13169703"/>
              <a:ext cx="302028" cy="356454"/>
            </a:xfrm>
            <a:prstGeom prst="rect">
              <a:avLst/>
            </a:prstGeom>
          </p:spPr>
        </p:pic>
        <p:grpSp>
          <p:nvGrpSpPr>
            <p:cNvPr id="187" name="Group 186">
              <a:extLst>
                <a:ext uri="{FF2B5EF4-FFF2-40B4-BE49-F238E27FC236}">
                  <a16:creationId xmlns:a16="http://schemas.microsoft.com/office/drawing/2014/main" id="{B81774C3-CB53-5A42-BA08-504E8283AFE5}"/>
                </a:ext>
              </a:extLst>
            </p:cNvPr>
            <p:cNvGrpSpPr/>
            <p:nvPr/>
          </p:nvGrpSpPr>
          <p:grpSpPr>
            <a:xfrm>
              <a:off x="2759028" y="13315646"/>
              <a:ext cx="1114324" cy="720436"/>
              <a:chOff x="3313872" y="15313726"/>
              <a:chExt cx="1114324" cy="720436"/>
            </a:xfrm>
          </p:grpSpPr>
          <p:sp>
            <p:nvSpPr>
              <p:cNvPr id="188" name="TextBox 187">
                <a:extLst>
                  <a:ext uri="{FF2B5EF4-FFF2-40B4-BE49-F238E27FC236}">
                    <a16:creationId xmlns:a16="http://schemas.microsoft.com/office/drawing/2014/main" id="{413A3ECD-6064-794A-A408-2029B9444B84}"/>
                  </a:ext>
                </a:extLst>
              </p:cNvPr>
              <p:cNvSpPr txBox="1"/>
              <p:nvPr/>
            </p:nvSpPr>
            <p:spPr>
              <a:xfrm>
                <a:off x="3313872" y="15313726"/>
                <a:ext cx="1114324" cy="3825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GB" sz="1000" dirty="0"/>
                  <a:t>Why did the Reformation happen?</a:t>
                </a:r>
              </a:p>
            </p:txBody>
          </p:sp>
          <p:cxnSp>
            <p:nvCxnSpPr>
              <p:cNvPr id="189" name="Straight Connector 188">
                <a:extLst>
                  <a:ext uri="{FF2B5EF4-FFF2-40B4-BE49-F238E27FC236}">
                    <a16:creationId xmlns:a16="http://schemas.microsoft.com/office/drawing/2014/main" id="{59016ECC-B0AF-184A-AB00-B299A420BA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76213" y="15715735"/>
                <a:ext cx="1" cy="318427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92" name="Group 191">
            <a:extLst>
              <a:ext uri="{FF2B5EF4-FFF2-40B4-BE49-F238E27FC236}">
                <a16:creationId xmlns:a16="http://schemas.microsoft.com/office/drawing/2014/main" id="{3FECD076-8C73-B64A-A068-8F6CEE263F62}"/>
              </a:ext>
            </a:extLst>
          </p:cNvPr>
          <p:cNvGrpSpPr/>
          <p:nvPr/>
        </p:nvGrpSpPr>
        <p:grpSpPr>
          <a:xfrm>
            <a:off x="4680254" y="13694177"/>
            <a:ext cx="1493763" cy="868321"/>
            <a:chOff x="2467879" y="12135624"/>
            <a:chExt cx="1210217" cy="830269"/>
          </a:xfrm>
        </p:grpSpPr>
        <p:grpSp>
          <p:nvGrpSpPr>
            <p:cNvPr id="194" name="Group 193">
              <a:extLst>
                <a:ext uri="{FF2B5EF4-FFF2-40B4-BE49-F238E27FC236}">
                  <a16:creationId xmlns:a16="http://schemas.microsoft.com/office/drawing/2014/main" id="{4A9BC826-0150-864E-8153-64E7AC3B6124}"/>
                </a:ext>
              </a:extLst>
            </p:cNvPr>
            <p:cNvGrpSpPr/>
            <p:nvPr/>
          </p:nvGrpSpPr>
          <p:grpSpPr>
            <a:xfrm>
              <a:off x="2723635" y="12135624"/>
              <a:ext cx="954461" cy="830269"/>
              <a:chOff x="3278479" y="14133704"/>
              <a:chExt cx="954461" cy="830269"/>
            </a:xfrm>
          </p:grpSpPr>
          <p:cxnSp>
            <p:nvCxnSpPr>
              <p:cNvPr id="196" name="Straight Connector 195">
                <a:extLst>
                  <a:ext uri="{FF2B5EF4-FFF2-40B4-BE49-F238E27FC236}">
                    <a16:creationId xmlns:a16="http://schemas.microsoft.com/office/drawing/2014/main" id="{58D0BCB7-2610-FC40-8A21-D7EAEE79DD46}"/>
                  </a:ext>
                </a:extLst>
              </p:cNvPr>
              <p:cNvCxnSpPr>
                <a:cxnSpLocks/>
                <a:stCxn id="195" idx="0"/>
              </p:cNvCxnSpPr>
              <p:nvPr/>
            </p:nvCxnSpPr>
            <p:spPr>
              <a:xfrm flipH="1" flipV="1">
                <a:off x="3750939" y="14133704"/>
                <a:ext cx="4770" cy="300548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5" name="TextBox 194">
                <a:extLst>
                  <a:ext uri="{FF2B5EF4-FFF2-40B4-BE49-F238E27FC236}">
                    <a16:creationId xmlns:a16="http://schemas.microsoft.com/office/drawing/2014/main" id="{10220096-B85F-8B44-A89E-1EED6FC2E81F}"/>
                  </a:ext>
                </a:extLst>
              </p:cNvPr>
              <p:cNvSpPr txBox="1"/>
              <p:nvPr/>
            </p:nvSpPr>
            <p:spPr>
              <a:xfrm>
                <a:off x="3278479" y="14434252"/>
                <a:ext cx="954461" cy="52972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dirty="0"/>
                  <a:t>Does “Bloody” Mary deserver her nickname?</a:t>
                </a:r>
              </a:p>
            </p:txBody>
          </p:sp>
        </p:grpSp>
        <p:pic>
          <p:nvPicPr>
            <p:cNvPr id="193" name="Graphic 185" descr="Bonfire outline">
              <a:extLst>
                <a:ext uri="{FF2B5EF4-FFF2-40B4-BE49-F238E27FC236}">
                  <a16:creationId xmlns:a16="http://schemas.microsoft.com/office/drawing/2014/main" id="{106D914C-0E43-3147-9E63-EB9CEE385858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rcRect/>
            <a:stretch/>
          </p:blipFill>
          <p:spPr>
            <a:xfrm>
              <a:off x="2467879" y="12438631"/>
              <a:ext cx="382201" cy="451076"/>
            </a:xfrm>
            <a:prstGeom prst="rect">
              <a:avLst/>
            </a:prstGeom>
          </p:spPr>
        </p:pic>
      </p:grpSp>
      <p:grpSp>
        <p:nvGrpSpPr>
          <p:cNvPr id="200" name="Group 199">
            <a:extLst>
              <a:ext uri="{FF2B5EF4-FFF2-40B4-BE49-F238E27FC236}">
                <a16:creationId xmlns:a16="http://schemas.microsoft.com/office/drawing/2014/main" id="{7E0D2019-3BA7-624B-BB80-796EE3D53A9A}"/>
              </a:ext>
            </a:extLst>
          </p:cNvPr>
          <p:cNvGrpSpPr/>
          <p:nvPr/>
        </p:nvGrpSpPr>
        <p:grpSpPr>
          <a:xfrm>
            <a:off x="7922628" y="13642877"/>
            <a:ext cx="1497346" cy="1088418"/>
            <a:chOff x="2424046" y="11869223"/>
            <a:chExt cx="1213120" cy="1040722"/>
          </a:xfrm>
        </p:grpSpPr>
        <p:grpSp>
          <p:nvGrpSpPr>
            <p:cNvPr id="201" name="Group 200">
              <a:extLst>
                <a:ext uri="{FF2B5EF4-FFF2-40B4-BE49-F238E27FC236}">
                  <a16:creationId xmlns:a16="http://schemas.microsoft.com/office/drawing/2014/main" id="{EA2129F1-34D8-D041-9991-1AB438B4686C}"/>
                </a:ext>
              </a:extLst>
            </p:cNvPr>
            <p:cNvGrpSpPr/>
            <p:nvPr/>
          </p:nvGrpSpPr>
          <p:grpSpPr>
            <a:xfrm>
              <a:off x="2424046" y="11869223"/>
              <a:ext cx="996834" cy="1040722"/>
              <a:chOff x="2978890" y="13867303"/>
              <a:chExt cx="996834" cy="1040722"/>
            </a:xfrm>
          </p:grpSpPr>
          <p:cxnSp>
            <p:nvCxnSpPr>
              <p:cNvPr id="203" name="Straight Connector 202">
                <a:extLst>
                  <a:ext uri="{FF2B5EF4-FFF2-40B4-BE49-F238E27FC236}">
                    <a16:creationId xmlns:a16="http://schemas.microsoft.com/office/drawing/2014/main" id="{D3C5CBAC-4EF9-3849-A619-31A8854B6B58}"/>
                  </a:ext>
                </a:extLst>
              </p:cNvPr>
              <p:cNvCxnSpPr>
                <a:cxnSpLocks/>
                <a:stCxn id="204" idx="2"/>
              </p:cNvCxnSpPr>
              <p:nvPr/>
            </p:nvCxnSpPr>
            <p:spPr>
              <a:xfrm flipH="1" flipV="1">
                <a:off x="2978890" y="13867303"/>
                <a:ext cx="519604" cy="1040722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4" name="TextBox 203">
                <a:extLst>
                  <a:ext uri="{FF2B5EF4-FFF2-40B4-BE49-F238E27FC236}">
                    <a16:creationId xmlns:a16="http://schemas.microsoft.com/office/drawing/2014/main" id="{83E96D09-8146-5F4C-8320-BFD35D2C0600}"/>
                  </a:ext>
                </a:extLst>
              </p:cNvPr>
              <p:cNvSpPr txBox="1"/>
              <p:nvPr/>
            </p:nvSpPr>
            <p:spPr>
              <a:xfrm>
                <a:off x="3021263" y="14378304"/>
                <a:ext cx="954461" cy="52972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dirty="0"/>
                  <a:t>How did Elizabeth show a woman could rule?</a:t>
                </a:r>
              </a:p>
            </p:txBody>
          </p:sp>
        </p:grpSp>
        <p:pic>
          <p:nvPicPr>
            <p:cNvPr id="202" name="Graphic 185">
              <a:extLst>
                <a:ext uri="{FF2B5EF4-FFF2-40B4-BE49-F238E27FC236}">
                  <a16:creationId xmlns:a16="http://schemas.microsoft.com/office/drawing/2014/main" id="{99E5D884-E2CC-AF44-B301-542A1A6B6E56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254965" y="12413481"/>
              <a:ext cx="382201" cy="451075"/>
            </a:xfrm>
            <a:prstGeom prst="rect">
              <a:avLst/>
            </a:prstGeom>
          </p:spPr>
        </p:pic>
      </p:grpSp>
      <p:grpSp>
        <p:nvGrpSpPr>
          <p:cNvPr id="207" name="Group 206">
            <a:extLst>
              <a:ext uri="{FF2B5EF4-FFF2-40B4-BE49-F238E27FC236}">
                <a16:creationId xmlns:a16="http://schemas.microsoft.com/office/drawing/2014/main" id="{BF363AE7-1694-F347-B4DF-B182C39065FA}"/>
              </a:ext>
            </a:extLst>
          </p:cNvPr>
          <p:cNvGrpSpPr/>
          <p:nvPr/>
        </p:nvGrpSpPr>
        <p:grpSpPr>
          <a:xfrm>
            <a:off x="6966204" y="12382492"/>
            <a:ext cx="1320550" cy="1085862"/>
            <a:chOff x="2623189" y="12228451"/>
            <a:chExt cx="1083694" cy="1038278"/>
          </a:xfrm>
        </p:grpSpPr>
        <p:grpSp>
          <p:nvGrpSpPr>
            <p:cNvPr id="208" name="Group 207">
              <a:extLst>
                <a:ext uri="{FF2B5EF4-FFF2-40B4-BE49-F238E27FC236}">
                  <a16:creationId xmlns:a16="http://schemas.microsoft.com/office/drawing/2014/main" id="{A2083575-5475-FA45-A76C-15BD329DA853}"/>
                </a:ext>
              </a:extLst>
            </p:cNvPr>
            <p:cNvGrpSpPr/>
            <p:nvPr/>
          </p:nvGrpSpPr>
          <p:grpSpPr>
            <a:xfrm>
              <a:off x="2623189" y="12538141"/>
              <a:ext cx="1083694" cy="728588"/>
              <a:chOff x="3178033" y="14536221"/>
              <a:chExt cx="1083694" cy="728588"/>
            </a:xfrm>
          </p:grpSpPr>
          <p:cxnSp>
            <p:nvCxnSpPr>
              <p:cNvPr id="210" name="Straight Connector 209">
                <a:extLst>
                  <a:ext uri="{FF2B5EF4-FFF2-40B4-BE49-F238E27FC236}">
                    <a16:creationId xmlns:a16="http://schemas.microsoft.com/office/drawing/2014/main" id="{74E02C5F-35B8-C145-9A00-212CE233F9E4}"/>
                  </a:ext>
                </a:extLst>
              </p:cNvPr>
              <p:cNvCxnSpPr>
                <a:cxnSpLocks/>
                <a:stCxn id="211" idx="0"/>
              </p:cNvCxnSpPr>
              <p:nvPr/>
            </p:nvCxnSpPr>
            <p:spPr>
              <a:xfrm>
                <a:off x="3608045" y="14536221"/>
                <a:ext cx="653682" cy="728588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1" name="TextBox 210">
                <a:extLst>
                  <a:ext uri="{FF2B5EF4-FFF2-40B4-BE49-F238E27FC236}">
                    <a16:creationId xmlns:a16="http://schemas.microsoft.com/office/drawing/2014/main" id="{7D01DB26-5A33-254F-9DAF-B808F16806BF}"/>
                  </a:ext>
                </a:extLst>
              </p:cNvPr>
              <p:cNvSpPr txBox="1"/>
              <p:nvPr/>
            </p:nvSpPr>
            <p:spPr>
              <a:xfrm>
                <a:off x="3178033" y="14536221"/>
                <a:ext cx="860024" cy="5297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dirty="0"/>
                  <a:t>Why did England and Spain go to war?</a:t>
                </a:r>
              </a:p>
            </p:txBody>
          </p:sp>
        </p:grpSp>
        <p:pic>
          <p:nvPicPr>
            <p:cNvPr id="209" name="Graphic 185">
              <a:extLst>
                <a:ext uri="{FF2B5EF4-FFF2-40B4-BE49-F238E27FC236}">
                  <a16:creationId xmlns:a16="http://schemas.microsoft.com/office/drawing/2014/main" id="{130F748C-C3E4-FB47-952E-0580CF9E00DE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896966" y="12228451"/>
              <a:ext cx="271946" cy="320952"/>
            </a:xfrm>
            <a:prstGeom prst="rect">
              <a:avLst/>
            </a:prstGeom>
          </p:spPr>
        </p:pic>
      </p:grpSp>
      <p:grpSp>
        <p:nvGrpSpPr>
          <p:cNvPr id="212" name="Group 211">
            <a:extLst>
              <a:ext uri="{FF2B5EF4-FFF2-40B4-BE49-F238E27FC236}">
                <a16:creationId xmlns:a16="http://schemas.microsoft.com/office/drawing/2014/main" id="{4D9E7E4A-F30F-B744-9462-D001259BD8BC}"/>
              </a:ext>
            </a:extLst>
          </p:cNvPr>
          <p:cNvGrpSpPr/>
          <p:nvPr/>
        </p:nvGrpSpPr>
        <p:grpSpPr>
          <a:xfrm>
            <a:off x="8509001" y="12303968"/>
            <a:ext cx="1085343" cy="1399431"/>
            <a:chOff x="2536413" y="13349107"/>
            <a:chExt cx="879322" cy="1338105"/>
          </a:xfrm>
        </p:grpSpPr>
        <p:grpSp>
          <p:nvGrpSpPr>
            <p:cNvPr id="213" name="Group 212">
              <a:extLst>
                <a:ext uri="{FF2B5EF4-FFF2-40B4-BE49-F238E27FC236}">
                  <a16:creationId xmlns:a16="http://schemas.microsoft.com/office/drawing/2014/main" id="{FBCC8492-A9AC-1B42-90BD-1504F66FFD2C}"/>
                </a:ext>
              </a:extLst>
            </p:cNvPr>
            <p:cNvGrpSpPr/>
            <p:nvPr/>
          </p:nvGrpSpPr>
          <p:grpSpPr>
            <a:xfrm>
              <a:off x="2536413" y="13716057"/>
              <a:ext cx="879322" cy="971155"/>
              <a:chOff x="3091257" y="15714137"/>
              <a:chExt cx="879322" cy="971155"/>
            </a:xfrm>
          </p:grpSpPr>
          <p:cxnSp>
            <p:nvCxnSpPr>
              <p:cNvPr id="215" name="Straight Connector 214">
                <a:extLst>
                  <a:ext uri="{FF2B5EF4-FFF2-40B4-BE49-F238E27FC236}">
                    <a16:creationId xmlns:a16="http://schemas.microsoft.com/office/drawing/2014/main" id="{DAB753B2-C50F-9D4A-A539-FE5311DA2B0B}"/>
                  </a:ext>
                </a:extLst>
              </p:cNvPr>
              <p:cNvCxnSpPr>
                <a:cxnSpLocks/>
                <a:stCxn id="216" idx="1"/>
              </p:cNvCxnSpPr>
              <p:nvPr/>
            </p:nvCxnSpPr>
            <p:spPr>
              <a:xfrm flipH="1">
                <a:off x="3091257" y="16199715"/>
                <a:ext cx="349836" cy="0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6" name="TextBox 215">
                <a:extLst>
                  <a:ext uri="{FF2B5EF4-FFF2-40B4-BE49-F238E27FC236}">
                    <a16:creationId xmlns:a16="http://schemas.microsoft.com/office/drawing/2014/main" id="{624C5CAC-8A17-D44F-BF1E-F4F0A93FC333}"/>
                  </a:ext>
                </a:extLst>
              </p:cNvPr>
              <p:cNvSpPr txBox="1"/>
              <p:nvPr/>
            </p:nvSpPr>
            <p:spPr>
              <a:xfrm>
                <a:off x="3441093" y="15714137"/>
                <a:ext cx="529486" cy="9711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dirty="0"/>
                  <a:t>Why was the Spanish Armada defeated?</a:t>
                </a:r>
              </a:p>
            </p:txBody>
          </p:sp>
        </p:grpSp>
        <p:pic>
          <p:nvPicPr>
            <p:cNvPr id="214" name="Graphic 185">
              <a:extLst>
                <a:ext uri="{FF2B5EF4-FFF2-40B4-BE49-F238E27FC236}">
                  <a16:creationId xmlns:a16="http://schemas.microsoft.com/office/drawing/2014/main" id="{959533DF-67AC-E74F-BF2B-CA79AB451A97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946287" y="13349107"/>
              <a:ext cx="382201" cy="451075"/>
            </a:xfrm>
            <a:prstGeom prst="rect">
              <a:avLst/>
            </a:prstGeom>
          </p:spPr>
        </p:pic>
      </p:grpSp>
      <p:grpSp>
        <p:nvGrpSpPr>
          <p:cNvPr id="217" name="Group 216">
            <a:extLst>
              <a:ext uri="{FF2B5EF4-FFF2-40B4-BE49-F238E27FC236}">
                <a16:creationId xmlns:a16="http://schemas.microsoft.com/office/drawing/2014/main" id="{B0DAFAF3-6099-0144-9BE5-7EB7839DA078}"/>
              </a:ext>
            </a:extLst>
          </p:cNvPr>
          <p:cNvGrpSpPr/>
          <p:nvPr/>
        </p:nvGrpSpPr>
        <p:grpSpPr>
          <a:xfrm>
            <a:off x="6322418" y="11466284"/>
            <a:ext cx="1367745" cy="805500"/>
            <a:chOff x="2468571" y="11859871"/>
            <a:chExt cx="1108118" cy="770201"/>
          </a:xfrm>
        </p:grpSpPr>
        <p:grpSp>
          <p:nvGrpSpPr>
            <p:cNvPr id="218" name="Group 217">
              <a:extLst>
                <a:ext uri="{FF2B5EF4-FFF2-40B4-BE49-F238E27FC236}">
                  <a16:creationId xmlns:a16="http://schemas.microsoft.com/office/drawing/2014/main" id="{C631DE35-AF84-1246-8D6B-0829EFB4446B}"/>
                </a:ext>
              </a:extLst>
            </p:cNvPr>
            <p:cNvGrpSpPr/>
            <p:nvPr/>
          </p:nvGrpSpPr>
          <p:grpSpPr>
            <a:xfrm>
              <a:off x="2622228" y="11859871"/>
              <a:ext cx="954461" cy="755525"/>
              <a:chOff x="3177072" y="13857951"/>
              <a:chExt cx="954461" cy="755525"/>
            </a:xfrm>
          </p:grpSpPr>
          <p:cxnSp>
            <p:nvCxnSpPr>
              <p:cNvPr id="220" name="Straight Connector 219">
                <a:extLst>
                  <a:ext uri="{FF2B5EF4-FFF2-40B4-BE49-F238E27FC236}">
                    <a16:creationId xmlns:a16="http://schemas.microsoft.com/office/drawing/2014/main" id="{DA24E9BE-A195-0C47-A737-DF5DA6DE6DCB}"/>
                  </a:ext>
                </a:extLst>
              </p:cNvPr>
              <p:cNvCxnSpPr>
                <a:cxnSpLocks/>
                <a:stCxn id="221" idx="2"/>
              </p:cNvCxnSpPr>
              <p:nvPr/>
            </p:nvCxnSpPr>
            <p:spPr>
              <a:xfrm flipV="1">
                <a:off x="3654303" y="13857951"/>
                <a:ext cx="0" cy="755525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1" name="TextBox 220">
                <a:extLst>
                  <a:ext uri="{FF2B5EF4-FFF2-40B4-BE49-F238E27FC236}">
                    <a16:creationId xmlns:a16="http://schemas.microsoft.com/office/drawing/2014/main" id="{71AD7A7D-E6E0-1C40-970B-8FAA86914C1E}"/>
                  </a:ext>
                </a:extLst>
              </p:cNvPr>
              <p:cNvSpPr txBox="1"/>
              <p:nvPr/>
            </p:nvSpPr>
            <p:spPr>
              <a:xfrm>
                <a:off x="3177072" y="14230899"/>
                <a:ext cx="954461" cy="38257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dirty="0"/>
                  <a:t>What caused the Civil War?</a:t>
                </a:r>
              </a:p>
            </p:txBody>
          </p:sp>
        </p:grpSp>
        <p:pic>
          <p:nvPicPr>
            <p:cNvPr id="219" name="Graphic 185">
              <a:extLst>
                <a:ext uri="{FF2B5EF4-FFF2-40B4-BE49-F238E27FC236}">
                  <a16:creationId xmlns:a16="http://schemas.microsoft.com/office/drawing/2014/main" id="{35B7EC4A-52C8-E14F-9D8C-A826014B0EA9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468571" y="12178997"/>
              <a:ext cx="382201" cy="451075"/>
            </a:xfrm>
            <a:prstGeom prst="rect">
              <a:avLst/>
            </a:prstGeom>
          </p:spPr>
        </p:pic>
      </p:grpSp>
      <p:grpSp>
        <p:nvGrpSpPr>
          <p:cNvPr id="227" name="Group 226">
            <a:extLst>
              <a:ext uri="{FF2B5EF4-FFF2-40B4-BE49-F238E27FC236}">
                <a16:creationId xmlns:a16="http://schemas.microsoft.com/office/drawing/2014/main" id="{E43AC129-23D2-9B4A-B0E9-A828583E7A7C}"/>
              </a:ext>
            </a:extLst>
          </p:cNvPr>
          <p:cNvGrpSpPr/>
          <p:nvPr/>
        </p:nvGrpSpPr>
        <p:grpSpPr>
          <a:xfrm>
            <a:off x="4104089" y="11468825"/>
            <a:ext cx="1765217" cy="749734"/>
            <a:chOff x="2114399" y="10907783"/>
            <a:chExt cx="1430142" cy="716879"/>
          </a:xfrm>
        </p:grpSpPr>
        <p:grpSp>
          <p:nvGrpSpPr>
            <p:cNvPr id="228" name="Group 227">
              <a:extLst>
                <a:ext uri="{FF2B5EF4-FFF2-40B4-BE49-F238E27FC236}">
                  <a16:creationId xmlns:a16="http://schemas.microsoft.com/office/drawing/2014/main" id="{57C1FE5F-A063-1742-8440-5BD2A03FF59D}"/>
                </a:ext>
              </a:extLst>
            </p:cNvPr>
            <p:cNvGrpSpPr/>
            <p:nvPr/>
          </p:nvGrpSpPr>
          <p:grpSpPr>
            <a:xfrm>
              <a:off x="2249056" y="10907783"/>
              <a:ext cx="1295485" cy="716879"/>
              <a:chOff x="2803900" y="12905863"/>
              <a:chExt cx="1295485" cy="716879"/>
            </a:xfrm>
          </p:grpSpPr>
          <p:cxnSp>
            <p:nvCxnSpPr>
              <p:cNvPr id="230" name="Straight Connector 229">
                <a:extLst>
                  <a:ext uri="{FF2B5EF4-FFF2-40B4-BE49-F238E27FC236}">
                    <a16:creationId xmlns:a16="http://schemas.microsoft.com/office/drawing/2014/main" id="{1CA22291-7D86-2849-83A2-151312891202}"/>
                  </a:ext>
                </a:extLst>
              </p:cNvPr>
              <p:cNvCxnSpPr>
                <a:cxnSpLocks/>
                <a:stCxn id="231" idx="2"/>
              </p:cNvCxnSpPr>
              <p:nvPr/>
            </p:nvCxnSpPr>
            <p:spPr>
              <a:xfrm flipH="1" flipV="1">
                <a:off x="3426488" y="12905863"/>
                <a:ext cx="25154" cy="716879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1" name="TextBox 230">
                <a:extLst>
                  <a:ext uri="{FF2B5EF4-FFF2-40B4-BE49-F238E27FC236}">
                    <a16:creationId xmlns:a16="http://schemas.microsoft.com/office/drawing/2014/main" id="{BFDE971F-1034-0346-9043-363990250C8E}"/>
                  </a:ext>
                </a:extLst>
              </p:cNvPr>
              <p:cNvSpPr txBox="1"/>
              <p:nvPr/>
            </p:nvSpPr>
            <p:spPr>
              <a:xfrm>
                <a:off x="2803900" y="13240166"/>
                <a:ext cx="1295485" cy="38257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GB" sz="1000" dirty="0"/>
                  <a:t>What type of leader was Oliver Cromwell?</a:t>
                </a:r>
              </a:p>
            </p:txBody>
          </p:sp>
        </p:grpSp>
        <p:pic>
          <p:nvPicPr>
            <p:cNvPr id="229" name="Graphic 185">
              <a:extLst>
                <a:ext uri="{FF2B5EF4-FFF2-40B4-BE49-F238E27FC236}">
                  <a16:creationId xmlns:a16="http://schemas.microsoft.com/office/drawing/2014/main" id="{DF8FB310-0847-BB44-82C8-895A6953A29E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114399" y="11272313"/>
              <a:ext cx="291120" cy="343580"/>
            </a:xfrm>
            <a:prstGeom prst="rect">
              <a:avLst/>
            </a:prstGeom>
          </p:spPr>
        </p:pic>
      </p:grpSp>
      <p:grpSp>
        <p:nvGrpSpPr>
          <p:cNvPr id="237" name="Group 236">
            <a:extLst>
              <a:ext uri="{FF2B5EF4-FFF2-40B4-BE49-F238E27FC236}">
                <a16:creationId xmlns:a16="http://schemas.microsoft.com/office/drawing/2014/main" id="{F4A0516C-E184-4948-913B-259403B55057}"/>
              </a:ext>
            </a:extLst>
          </p:cNvPr>
          <p:cNvGrpSpPr/>
          <p:nvPr/>
        </p:nvGrpSpPr>
        <p:grpSpPr>
          <a:xfrm>
            <a:off x="197432" y="9990881"/>
            <a:ext cx="1126750" cy="1151199"/>
            <a:chOff x="1710887" y="10754536"/>
            <a:chExt cx="912869" cy="1100754"/>
          </a:xfrm>
        </p:grpSpPr>
        <p:pic>
          <p:nvPicPr>
            <p:cNvPr id="239" name="Graphic 185">
              <a:extLst>
                <a:ext uri="{FF2B5EF4-FFF2-40B4-BE49-F238E27FC236}">
                  <a16:creationId xmlns:a16="http://schemas.microsoft.com/office/drawing/2014/main" id="{9D4BA7D7-6EB8-814C-ACC9-36E9219A6766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869326" y="11490456"/>
              <a:ext cx="309128" cy="364834"/>
            </a:xfrm>
            <a:prstGeom prst="rect">
              <a:avLst/>
            </a:prstGeom>
          </p:spPr>
        </p:pic>
        <p:grpSp>
          <p:nvGrpSpPr>
            <p:cNvPr id="238" name="Group 237">
              <a:extLst>
                <a:ext uri="{FF2B5EF4-FFF2-40B4-BE49-F238E27FC236}">
                  <a16:creationId xmlns:a16="http://schemas.microsoft.com/office/drawing/2014/main" id="{78931754-445D-FF4D-B062-47EF8FAE9AC3}"/>
                </a:ext>
              </a:extLst>
            </p:cNvPr>
            <p:cNvGrpSpPr/>
            <p:nvPr/>
          </p:nvGrpSpPr>
          <p:grpSpPr>
            <a:xfrm>
              <a:off x="1710887" y="10754536"/>
              <a:ext cx="912869" cy="750439"/>
              <a:chOff x="2265731" y="12752616"/>
              <a:chExt cx="912869" cy="750439"/>
            </a:xfrm>
          </p:grpSpPr>
          <p:cxnSp>
            <p:nvCxnSpPr>
              <p:cNvPr id="240" name="Straight Connector 239">
                <a:extLst>
                  <a:ext uri="{FF2B5EF4-FFF2-40B4-BE49-F238E27FC236}">
                    <a16:creationId xmlns:a16="http://schemas.microsoft.com/office/drawing/2014/main" id="{0E67BBF0-9C23-B640-9B69-3C74E593AD7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816879" y="13174576"/>
                <a:ext cx="361721" cy="11252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1" name="TextBox 240">
                <a:extLst>
                  <a:ext uri="{FF2B5EF4-FFF2-40B4-BE49-F238E27FC236}">
                    <a16:creationId xmlns:a16="http://schemas.microsoft.com/office/drawing/2014/main" id="{BAE4B9CE-E32A-6046-AB6E-E3917003000A}"/>
                  </a:ext>
                </a:extLst>
              </p:cNvPr>
              <p:cNvSpPr txBox="1"/>
              <p:nvPr/>
            </p:nvSpPr>
            <p:spPr>
              <a:xfrm>
                <a:off x="2265731" y="12752616"/>
                <a:ext cx="763856" cy="750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/>
                  <a:t>How did Industrialisation change how people lived and worked?</a:t>
                </a:r>
              </a:p>
            </p:txBody>
          </p:sp>
        </p:grpSp>
      </p:grpSp>
      <p:grpSp>
        <p:nvGrpSpPr>
          <p:cNvPr id="242" name="Group 241">
            <a:extLst>
              <a:ext uri="{FF2B5EF4-FFF2-40B4-BE49-F238E27FC236}">
                <a16:creationId xmlns:a16="http://schemas.microsoft.com/office/drawing/2014/main" id="{FEF1162F-E868-EC43-ABFF-7E2D0DE3E733}"/>
              </a:ext>
            </a:extLst>
          </p:cNvPr>
          <p:cNvGrpSpPr/>
          <p:nvPr/>
        </p:nvGrpSpPr>
        <p:grpSpPr>
          <a:xfrm>
            <a:off x="224163" y="8917753"/>
            <a:ext cx="1109943" cy="1094955"/>
            <a:chOff x="2482951" y="12224695"/>
            <a:chExt cx="899253" cy="1046972"/>
          </a:xfrm>
        </p:grpSpPr>
        <p:grpSp>
          <p:nvGrpSpPr>
            <p:cNvPr id="243" name="Group 242">
              <a:extLst>
                <a:ext uri="{FF2B5EF4-FFF2-40B4-BE49-F238E27FC236}">
                  <a16:creationId xmlns:a16="http://schemas.microsoft.com/office/drawing/2014/main" id="{C67AAC1E-D7F2-524E-8657-C54AE0B94028}"/>
                </a:ext>
              </a:extLst>
            </p:cNvPr>
            <p:cNvGrpSpPr/>
            <p:nvPr/>
          </p:nvGrpSpPr>
          <p:grpSpPr>
            <a:xfrm>
              <a:off x="2482951" y="12594802"/>
              <a:ext cx="899253" cy="676865"/>
              <a:chOff x="3037795" y="14592882"/>
              <a:chExt cx="899253" cy="676865"/>
            </a:xfrm>
          </p:grpSpPr>
          <p:cxnSp>
            <p:nvCxnSpPr>
              <p:cNvPr id="245" name="Straight Connector 244">
                <a:extLst>
                  <a:ext uri="{FF2B5EF4-FFF2-40B4-BE49-F238E27FC236}">
                    <a16:creationId xmlns:a16="http://schemas.microsoft.com/office/drawing/2014/main" id="{B434BACE-BE2F-8349-B321-4E9145DF2A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8324" y="15018170"/>
                <a:ext cx="328724" cy="161147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6" name="TextBox 245">
                <a:extLst>
                  <a:ext uri="{FF2B5EF4-FFF2-40B4-BE49-F238E27FC236}">
                    <a16:creationId xmlns:a16="http://schemas.microsoft.com/office/drawing/2014/main" id="{CEFC5327-E9AA-C344-9594-38A8E4994F50}"/>
                  </a:ext>
                </a:extLst>
              </p:cNvPr>
              <p:cNvSpPr txBox="1"/>
              <p:nvPr/>
            </p:nvSpPr>
            <p:spPr>
              <a:xfrm>
                <a:off x="3037795" y="14592882"/>
                <a:ext cx="691466" cy="676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dirty="0"/>
                  <a:t>How did Britain get more democratic?</a:t>
                </a:r>
              </a:p>
            </p:txBody>
          </p:sp>
        </p:grpSp>
        <p:pic>
          <p:nvPicPr>
            <p:cNvPr id="244" name="Graphic 185">
              <a:extLst>
                <a:ext uri="{FF2B5EF4-FFF2-40B4-BE49-F238E27FC236}">
                  <a16:creationId xmlns:a16="http://schemas.microsoft.com/office/drawing/2014/main" id="{C66DC854-C844-6F49-AE5A-AE098263378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335"/>
            <a:stretch/>
          </p:blipFill>
          <p:spPr>
            <a:xfrm>
              <a:off x="2507872" y="12224695"/>
              <a:ext cx="354900" cy="377390"/>
            </a:xfrm>
            <a:prstGeom prst="rect">
              <a:avLst/>
            </a:prstGeom>
          </p:spPr>
        </p:pic>
      </p:grpSp>
      <p:grpSp>
        <p:nvGrpSpPr>
          <p:cNvPr id="247" name="Group 246">
            <a:extLst>
              <a:ext uri="{FF2B5EF4-FFF2-40B4-BE49-F238E27FC236}">
                <a16:creationId xmlns:a16="http://schemas.microsoft.com/office/drawing/2014/main" id="{857D495B-6E74-6746-A55C-A4A6F5676073}"/>
              </a:ext>
            </a:extLst>
          </p:cNvPr>
          <p:cNvGrpSpPr/>
          <p:nvPr/>
        </p:nvGrpSpPr>
        <p:grpSpPr>
          <a:xfrm>
            <a:off x="261652" y="8297788"/>
            <a:ext cx="1253612" cy="1324003"/>
            <a:chOff x="2481853" y="12175382"/>
            <a:chExt cx="1015651" cy="1265981"/>
          </a:xfrm>
        </p:grpSpPr>
        <p:grpSp>
          <p:nvGrpSpPr>
            <p:cNvPr id="248" name="Group 247">
              <a:extLst>
                <a:ext uri="{FF2B5EF4-FFF2-40B4-BE49-F238E27FC236}">
                  <a16:creationId xmlns:a16="http://schemas.microsoft.com/office/drawing/2014/main" id="{B4879C3F-F64A-B042-9E34-1BA9ACD02347}"/>
                </a:ext>
              </a:extLst>
            </p:cNvPr>
            <p:cNvGrpSpPr/>
            <p:nvPr/>
          </p:nvGrpSpPr>
          <p:grpSpPr>
            <a:xfrm>
              <a:off x="2481853" y="12175382"/>
              <a:ext cx="1015651" cy="1265981"/>
              <a:chOff x="3036697" y="14173462"/>
              <a:chExt cx="1015651" cy="1265981"/>
            </a:xfrm>
          </p:grpSpPr>
          <p:cxnSp>
            <p:nvCxnSpPr>
              <p:cNvPr id="250" name="Straight Connector 249">
                <a:extLst>
                  <a:ext uri="{FF2B5EF4-FFF2-40B4-BE49-F238E27FC236}">
                    <a16:creationId xmlns:a16="http://schemas.microsoft.com/office/drawing/2014/main" id="{D1F47753-CB43-9A45-93FC-3E4B2640F738}"/>
                  </a:ext>
                </a:extLst>
              </p:cNvPr>
              <p:cNvCxnSpPr>
                <a:cxnSpLocks/>
                <a:stCxn id="251" idx="1"/>
              </p:cNvCxnSpPr>
              <p:nvPr/>
            </p:nvCxnSpPr>
            <p:spPr>
              <a:xfrm>
                <a:off x="3036697" y="14511895"/>
                <a:ext cx="1015651" cy="927548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1" name="TextBox 250">
                <a:extLst>
                  <a:ext uri="{FF2B5EF4-FFF2-40B4-BE49-F238E27FC236}">
                    <a16:creationId xmlns:a16="http://schemas.microsoft.com/office/drawing/2014/main" id="{AFFD8DF2-B9CA-6B4E-ADF5-67BCB5B8C51A}"/>
                  </a:ext>
                </a:extLst>
              </p:cNvPr>
              <p:cNvSpPr txBox="1"/>
              <p:nvPr/>
            </p:nvSpPr>
            <p:spPr>
              <a:xfrm>
                <a:off x="3036697" y="14173462"/>
                <a:ext cx="578218" cy="67686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dirty="0"/>
                  <a:t>How did women win the vote?</a:t>
                </a:r>
              </a:p>
            </p:txBody>
          </p:sp>
        </p:grpSp>
        <p:pic>
          <p:nvPicPr>
            <p:cNvPr id="249" name="Graphic 185">
              <a:extLst>
                <a:ext uri="{FF2B5EF4-FFF2-40B4-BE49-F238E27FC236}">
                  <a16:creationId xmlns:a16="http://schemas.microsoft.com/office/drawing/2014/main" id="{BDDE23CF-7894-054E-A97E-2BDCB965E8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058288" y="12561860"/>
              <a:ext cx="233266" cy="275302"/>
            </a:xfrm>
            <a:prstGeom prst="rect">
              <a:avLst/>
            </a:prstGeom>
          </p:spPr>
        </p:pic>
      </p:grpSp>
      <p:grpSp>
        <p:nvGrpSpPr>
          <p:cNvPr id="252" name="Group 251">
            <a:extLst>
              <a:ext uri="{FF2B5EF4-FFF2-40B4-BE49-F238E27FC236}">
                <a16:creationId xmlns:a16="http://schemas.microsoft.com/office/drawing/2014/main" id="{DF2CE9A5-C214-FD4D-9973-006908E5F3C9}"/>
              </a:ext>
            </a:extLst>
          </p:cNvPr>
          <p:cNvGrpSpPr/>
          <p:nvPr/>
        </p:nvGrpSpPr>
        <p:grpSpPr>
          <a:xfrm>
            <a:off x="577030" y="7820845"/>
            <a:ext cx="1579612" cy="1477615"/>
            <a:chOff x="1270416" y="11229895"/>
            <a:chExt cx="1279768" cy="1412864"/>
          </a:xfrm>
        </p:grpSpPr>
        <p:grpSp>
          <p:nvGrpSpPr>
            <p:cNvPr id="253" name="Group 252">
              <a:extLst>
                <a:ext uri="{FF2B5EF4-FFF2-40B4-BE49-F238E27FC236}">
                  <a16:creationId xmlns:a16="http://schemas.microsoft.com/office/drawing/2014/main" id="{38B6A19C-D9C8-F949-A080-739586A17B09}"/>
                </a:ext>
              </a:extLst>
            </p:cNvPr>
            <p:cNvGrpSpPr/>
            <p:nvPr/>
          </p:nvGrpSpPr>
          <p:grpSpPr>
            <a:xfrm>
              <a:off x="1270416" y="11229895"/>
              <a:ext cx="1004922" cy="1412864"/>
              <a:chOff x="1825260" y="13227975"/>
              <a:chExt cx="1004922" cy="1412864"/>
            </a:xfrm>
          </p:grpSpPr>
          <p:cxnSp>
            <p:nvCxnSpPr>
              <p:cNvPr id="255" name="Straight Connector 254">
                <a:extLst>
                  <a:ext uri="{FF2B5EF4-FFF2-40B4-BE49-F238E27FC236}">
                    <a16:creationId xmlns:a16="http://schemas.microsoft.com/office/drawing/2014/main" id="{DD8B3277-2680-D946-A62C-9E66B8EFAF61}"/>
                  </a:ext>
                </a:extLst>
              </p:cNvPr>
              <p:cNvCxnSpPr>
                <a:cxnSpLocks/>
                <a:stCxn id="256" idx="0"/>
              </p:cNvCxnSpPr>
              <p:nvPr/>
            </p:nvCxnSpPr>
            <p:spPr>
              <a:xfrm>
                <a:off x="2327721" y="13227975"/>
                <a:ext cx="475631" cy="1412864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6" name="TextBox 255">
                <a:extLst>
                  <a:ext uri="{FF2B5EF4-FFF2-40B4-BE49-F238E27FC236}">
                    <a16:creationId xmlns:a16="http://schemas.microsoft.com/office/drawing/2014/main" id="{664AAB58-85F6-AB43-A9EA-6C19C79467BC}"/>
                  </a:ext>
                </a:extLst>
              </p:cNvPr>
              <p:cNvSpPr txBox="1"/>
              <p:nvPr/>
            </p:nvSpPr>
            <p:spPr>
              <a:xfrm>
                <a:off x="1825260" y="13227975"/>
                <a:ext cx="1004922" cy="52972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dirty="0"/>
                  <a:t>How and why did Britain develop an Empire?</a:t>
                </a:r>
              </a:p>
            </p:txBody>
          </p:sp>
        </p:grpSp>
        <p:pic>
          <p:nvPicPr>
            <p:cNvPr id="254" name="Graphic 185" descr="Earth globe: Africa and Europe with solid fill">
              <a:extLst>
                <a:ext uri="{FF2B5EF4-FFF2-40B4-BE49-F238E27FC236}">
                  <a16:creationId xmlns:a16="http://schemas.microsoft.com/office/drawing/2014/main" id="{5D7A23D4-09C5-A342-A703-7AD9516B2B7A}"/>
                </a:ext>
              </a:extLst>
            </p:cNvPr>
            <p:cNvPicPr>
              <a:picLocks noChangeAspect="1"/>
            </p:cNvPicPr>
            <p:nvPr/>
          </p:nvPicPr>
          <p:blipFill>
            <a:blip r:embed="rId2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6"/>
                </a:ext>
              </a:extLst>
            </a:blip>
            <a:srcRect/>
            <a:stretch/>
          </p:blipFill>
          <p:spPr>
            <a:xfrm>
              <a:off x="2146731" y="11271626"/>
              <a:ext cx="403453" cy="476158"/>
            </a:xfrm>
            <a:prstGeom prst="rect">
              <a:avLst/>
            </a:prstGeom>
          </p:spPr>
        </p:pic>
      </p:grpSp>
      <p:grpSp>
        <p:nvGrpSpPr>
          <p:cNvPr id="257" name="Group 256">
            <a:extLst>
              <a:ext uri="{FF2B5EF4-FFF2-40B4-BE49-F238E27FC236}">
                <a16:creationId xmlns:a16="http://schemas.microsoft.com/office/drawing/2014/main" id="{627C5765-70C7-9B41-B9A9-52A01E17137F}"/>
              </a:ext>
            </a:extLst>
          </p:cNvPr>
          <p:cNvGrpSpPr/>
          <p:nvPr/>
        </p:nvGrpSpPr>
        <p:grpSpPr>
          <a:xfrm>
            <a:off x="1893009" y="11496760"/>
            <a:ext cx="2254498" cy="909028"/>
            <a:chOff x="1294655" y="12130048"/>
            <a:chExt cx="1826547" cy="869192"/>
          </a:xfrm>
        </p:grpSpPr>
        <p:grpSp>
          <p:nvGrpSpPr>
            <p:cNvPr id="258" name="Group 257">
              <a:extLst>
                <a:ext uri="{FF2B5EF4-FFF2-40B4-BE49-F238E27FC236}">
                  <a16:creationId xmlns:a16="http://schemas.microsoft.com/office/drawing/2014/main" id="{82E754C8-03F4-734B-BB6B-D582D1D21F5B}"/>
                </a:ext>
              </a:extLst>
            </p:cNvPr>
            <p:cNvGrpSpPr/>
            <p:nvPr/>
          </p:nvGrpSpPr>
          <p:grpSpPr>
            <a:xfrm>
              <a:off x="1391374" y="12130048"/>
              <a:ext cx="1729828" cy="869192"/>
              <a:chOff x="1946218" y="14128128"/>
              <a:chExt cx="1729828" cy="869192"/>
            </a:xfrm>
          </p:grpSpPr>
          <p:cxnSp>
            <p:nvCxnSpPr>
              <p:cNvPr id="260" name="Straight Connector 259">
                <a:extLst>
                  <a:ext uri="{FF2B5EF4-FFF2-40B4-BE49-F238E27FC236}">
                    <a16:creationId xmlns:a16="http://schemas.microsoft.com/office/drawing/2014/main" id="{A1DF4A90-9D85-3840-BC78-D2F60D5373C5}"/>
                  </a:ext>
                </a:extLst>
              </p:cNvPr>
              <p:cNvCxnSpPr>
                <a:cxnSpLocks/>
                <a:stCxn id="261" idx="0"/>
              </p:cNvCxnSpPr>
              <p:nvPr/>
            </p:nvCxnSpPr>
            <p:spPr>
              <a:xfrm flipV="1">
                <a:off x="2811132" y="14128128"/>
                <a:ext cx="0" cy="339472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1" name="TextBox 260">
                <a:extLst>
                  <a:ext uri="{FF2B5EF4-FFF2-40B4-BE49-F238E27FC236}">
                    <a16:creationId xmlns:a16="http://schemas.microsoft.com/office/drawing/2014/main" id="{6913A2C1-000A-BB43-A2FF-6D667A1046A4}"/>
                  </a:ext>
                </a:extLst>
              </p:cNvPr>
              <p:cNvSpPr txBox="1"/>
              <p:nvPr/>
            </p:nvSpPr>
            <p:spPr>
              <a:xfrm>
                <a:off x="1946218" y="14467600"/>
                <a:ext cx="1729828" cy="5297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dirty="0"/>
                  <a:t>What was life like for enslaved people?</a:t>
                </a:r>
              </a:p>
              <a:p>
                <a:pPr algn="ctr"/>
                <a:r>
                  <a:rPr lang="en-GB" sz="1000" dirty="0"/>
                  <a:t>Why was slavery abolished?</a:t>
                </a:r>
              </a:p>
            </p:txBody>
          </p:sp>
        </p:grpSp>
        <p:pic>
          <p:nvPicPr>
            <p:cNvPr id="259" name="Graphic 185">
              <a:extLst>
                <a:ext uri="{FF2B5EF4-FFF2-40B4-BE49-F238E27FC236}">
                  <a16:creationId xmlns:a16="http://schemas.microsoft.com/office/drawing/2014/main" id="{CE9E3CD2-7812-4242-B784-25752B9BE4A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737"/>
            <a:stretch/>
          </p:blipFill>
          <p:spPr>
            <a:xfrm>
              <a:off x="1294655" y="12475918"/>
              <a:ext cx="313825" cy="516924"/>
            </a:xfrm>
            <a:prstGeom prst="rect">
              <a:avLst/>
            </a:prstGeom>
          </p:spPr>
        </p:pic>
      </p:grpSp>
      <p:grpSp>
        <p:nvGrpSpPr>
          <p:cNvPr id="268" name="Group 267">
            <a:extLst>
              <a:ext uri="{FF2B5EF4-FFF2-40B4-BE49-F238E27FC236}">
                <a16:creationId xmlns:a16="http://schemas.microsoft.com/office/drawing/2014/main" id="{47138DD1-5485-8E40-BF5F-A58E0009C277}"/>
              </a:ext>
            </a:extLst>
          </p:cNvPr>
          <p:cNvGrpSpPr/>
          <p:nvPr/>
        </p:nvGrpSpPr>
        <p:grpSpPr>
          <a:xfrm>
            <a:off x="3499323" y="9181777"/>
            <a:ext cx="1178086" cy="1080194"/>
            <a:chOff x="2520040" y="11952293"/>
            <a:chExt cx="954461" cy="1032859"/>
          </a:xfrm>
        </p:grpSpPr>
        <p:grpSp>
          <p:nvGrpSpPr>
            <p:cNvPr id="269" name="Group 268">
              <a:extLst>
                <a:ext uri="{FF2B5EF4-FFF2-40B4-BE49-F238E27FC236}">
                  <a16:creationId xmlns:a16="http://schemas.microsoft.com/office/drawing/2014/main" id="{756256A5-C388-3C44-BFCA-26A688F0AE55}"/>
                </a:ext>
              </a:extLst>
            </p:cNvPr>
            <p:cNvGrpSpPr/>
            <p:nvPr/>
          </p:nvGrpSpPr>
          <p:grpSpPr>
            <a:xfrm>
              <a:off x="2520040" y="11952293"/>
              <a:ext cx="954461" cy="895376"/>
              <a:chOff x="3074884" y="13950373"/>
              <a:chExt cx="954461" cy="895376"/>
            </a:xfrm>
          </p:grpSpPr>
          <p:cxnSp>
            <p:nvCxnSpPr>
              <p:cNvPr id="271" name="Straight Connector 270">
                <a:extLst>
                  <a:ext uri="{FF2B5EF4-FFF2-40B4-BE49-F238E27FC236}">
                    <a16:creationId xmlns:a16="http://schemas.microsoft.com/office/drawing/2014/main" id="{794FECD8-EC9A-2045-8B23-40B919FC866F}"/>
                  </a:ext>
                </a:extLst>
              </p:cNvPr>
              <p:cNvCxnSpPr>
                <a:cxnSpLocks/>
                <a:stCxn id="272" idx="0"/>
              </p:cNvCxnSpPr>
              <p:nvPr/>
            </p:nvCxnSpPr>
            <p:spPr>
              <a:xfrm flipH="1" flipV="1">
                <a:off x="3322924" y="13950373"/>
                <a:ext cx="229191" cy="512800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2" name="TextBox 271">
                <a:extLst>
                  <a:ext uri="{FF2B5EF4-FFF2-40B4-BE49-F238E27FC236}">
                    <a16:creationId xmlns:a16="http://schemas.microsoft.com/office/drawing/2014/main" id="{8A563A04-4DFF-6F44-B097-CA1ECEEAD106}"/>
                  </a:ext>
                </a:extLst>
              </p:cNvPr>
              <p:cNvSpPr txBox="1"/>
              <p:nvPr/>
            </p:nvSpPr>
            <p:spPr>
              <a:xfrm>
                <a:off x="3074884" y="14463173"/>
                <a:ext cx="954461" cy="38257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Why did the war start?</a:t>
                </a:r>
              </a:p>
            </p:txBody>
          </p:sp>
        </p:grpSp>
        <p:pic>
          <p:nvPicPr>
            <p:cNvPr id="270" name="Graphic 185">
              <a:extLst>
                <a:ext uri="{FF2B5EF4-FFF2-40B4-BE49-F238E27FC236}">
                  <a16:creationId xmlns:a16="http://schemas.microsoft.com/office/drawing/2014/main" id="{539595AC-1C29-8444-8F8A-F2968D94558D}"/>
                </a:ext>
              </a:extLst>
            </p:cNvPr>
            <p:cNvPicPr>
              <a:picLocks noChangeAspect="1"/>
            </p:cNvPicPr>
            <p:nvPr/>
          </p:nvPicPr>
          <p:blipFill>
            <a:blip r:embed="rId28" cstate="print">
              <a:extLst>
                <a:ext uri="{BEBA8EAE-BF5A-486C-A8C5-ECC9F3942E4B}">
                  <a14:imgProps xmlns:a14="http://schemas.microsoft.com/office/drawing/2010/main">
                    <a14:imgLayer r:embed="rId29">
                      <a14:imgEffect>
                        <a14:backgroundRemoval t="9921" b="89947" l="5000" r="90000">
                          <a14:foregroundMark x1="5000" y1="48148" x2="5000" y2="48148"/>
                          <a14:foregroundMark x1="23636" y1="65741" x2="23636" y2="65741"/>
                          <a14:foregroundMark x1="32955" y1="80820" x2="32955" y2="80820"/>
                          <a14:foregroundMark x1="47273" y1="41534" x2="47273" y2="41534"/>
                          <a14:foregroundMark x1="89659" y1="48148" x2="89659" y2="48148"/>
                          <a14:foregroundMark x1="79659" y1="54101" x2="79659" y2="54101"/>
                          <a14:foregroundMark x1="73864" y1="66534" x2="73864" y2="66534"/>
                          <a14:foregroundMark x1="62386" y1="78307" x2="62386" y2="78307"/>
                          <a14:foregroundMark x1="63068" y1="81614" x2="63068" y2="81614"/>
                          <a14:foregroundMark x1="62386" y1="80820" x2="62386" y2="80820"/>
                          <a14:foregroundMark x1="49432" y1="84127" x2="49432" y2="84127"/>
                          <a14:foregroundMark x1="60909" y1="75794" x2="63068" y2="83333"/>
                          <a14:foregroundMark x1="73182" y1="33995" x2="73182" y2="33995"/>
                          <a14:foregroundMark x1="62386" y1="18915" x2="62386" y2="18915"/>
                          <a14:foregroundMark x1="62386" y1="19841" x2="62386" y2="19841"/>
                          <a14:foregroundMark x1="62386" y1="19841" x2="62386" y2="19841"/>
                          <a14:foregroundMark x1="46591" y1="13095" x2="46591" y2="13095"/>
                          <a14:foregroundMark x1="46591" y1="13095" x2="46591" y2="13095"/>
                          <a14:foregroundMark x1="48068" y1="14815" x2="48068" y2="14815"/>
                          <a14:foregroundMark x1="48068" y1="14815" x2="48068" y2="14815"/>
                          <a14:foregroundMark x1="48068" y1="12302" x2="48068" y2="16402"/>
                          <a14:foregroundMark x1="32955" y1="16402" x2="33636" y2="19841"/>
                          <a14:foregroundMark x1="19318" y1="28175" x2="22159" y2="2976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891994" y="12628573"/>
              <a:ext cx="351689" cy="356579"/>
            </a:xfrm>
            <a:prstGeom prst="rect">
              <a:avLst/>
            </a:prstGeom>
          </p:spPr>
        </p:pic>
      </p:grpSp>
      <p:grpSp>
        <p:nvGrpSpPr>
          <p:cNvPr id="273" name="Group 272">
            <a:extLst>
              <a:ext uri="{FF2B5EF4-FFF2-40B4-BE49-F238E27FC236}">
                <a16:creationId xmlns:a16="http://schemas.microsoft.com/office/drawing/2014/main" id="{578B9221-B943-1C44-8D49-106B564619A1}"/>
              </a:ext>
            </a:extLst>
          </p:cNvPr>
          <p:cNvGrpSpPr/>
          <p:nvPr/>
        </p:nvGrpSpPr>
        <p:grpSpPr>
          <a:xfrm>
            <a:off x="3992672" y="8429436"/>
            <a:ext cx="1544527" cy="958409"/>
            <a:chOff x="2127902" y="12196280"/>
            <a:chExt cx="1251345" cy="916409"/>
          </a:xfrm>
        </p:grpSpPr>
        <p:grpSp>
          <p:nvGrpSpPr>
            <p:cNvPr id="274" name="Group 273">
              <a:extLst>
                <a:ext uri="{FF2B5EF4-FFF2-40B4-BE49-F238E27FC236}">
                  <a16:creationId xmlns:a16="http://schemas.microsoft.com/office/drawing/2014/main" id="{D3730F8F-B4EF-9A47-B9E4-44A115599AFB}"/>
                </a:ext>
              </a:extLst>
            </p:cNvPr>
            <p:cNvGrpSpPr/>
            <p:nvPr/>
          </p:nvGrpSpPr>
          <p:grpSpPr>
            <a:xfrm>
              <a:off x="2127902" y="12243055"/>
              <a:ext cx="954461" cy="869634"/>
              <a:chOff x="2682746" y="14241135"/>
              <a:chExt cx="954461" cy="869634"/>
            </a:xfrm>
          </p:grpSpPr>
          <p:cxnSp>
            <p:nvCxnSpPr>
              <p:cNvPr id="276" name="Straight Connector 275">
                <a:extLst>
                  <a:ext uri="{FF2B5EF4-FFF2-40B4-BE49-F238E27FC236}">
                    <a16:creationId xmlns:a16="http://schemas.microsoft.com/office/drawing/2014/main" id="{6D923E06-E3F9-4148-8DF2-C296D1063CE9}"/>
                  </a:ext>
                </a:extLst>
              </p:cNvPr>
              <p:cNvCxnSpPr>
                <a:cxnSpLocks/>
                <a:stCxn id="277" idx="0"/>
              </p:cNvCxnSpPr>
              <p:nvPr/>
            </p:nvCxnSpPr>
            <p:spPr>
              <a:xfrm>
                <a:off x="3159977" y="14241135"/>
                <a:ext cx="0" cy="869634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7" name="TextBox 276">
                <a:extLst>
                  <a:ext uri="{FF2B5EF4-FFF2-40B4-BE49-F238E27FC236}">
                    <a16:creationId xmlns:a16="http://schemas.microsoft.com/office/drawing/2014/main" id="{F06E9DCB-9AE0-7745-A550-E643E1B2C09F}"/>
                  </a:ext>
                </a:extLst>
              </p:cNvPr>
              <p:cNvSpPr txBox="1"/>
              <p:nvPr/>
            </p:nvSpPr>
            <p:spPr>
              <a:xfrm>
                <a:off x="2682746" y="14241135"/>
                <a:ext cx="954461" cy="38257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dirty="0"/>
                  <a:t>What was life like in the trenches?</a:t>
                </a:r>
              </a:p>
            </p:txBody>
          </p:sp>
        </p:grpSp>
        <p:pic>
          <p:nvPicPr>
            <p:cNvPr id="275" name="Graphic 185">
              <a:extLst>
                <a:ext uri="{FF2B5EF4-FFF2-40B4-BE49-F238E27FC236}">
                  <a16:creationId xmlns:a16="http://schemas.microsoft.com/office/drawing/2014/main" id="{58986AF0-E6A7-7340-9864-F9F6B2A9453C}"/>
                </a:ext>
              </a:extLst>
            </p:cNvPr>
            <p:cNvPicPr>
              <a:picLocks noChangeAspect="1"/>
            </p:cNvPicPr>
            <p:nvPr/>
          </p:nvPicPr>
          <p:blipFill>
            <a:blip r:embed="rId3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997046" y="12196280"/>
              <a:ext cx="382201" cy="451075"/>
            </a:xfrm>
            <a:prstGeom prst="rect">
              <a:avLst/>
            </a:prstGeom>
          </p:spPr>
        </p:pic>
      </p:grpSp>
      <p:grpSp>
        <p:nvGrpSpPr>
          <p:cNvPr id="278" name="Group 277">
            <a:extLst>
              <a:ext uri="{FF2B5EF4-FFF2-40B4-BE49-F238E27FC236}">
                <a16:creationId xmlns:a16="http://schemas.microsoft.com/office/drawing/2014/main" id="{905AA04E-AE58-8641-A6C2-771909569E12}"/>
              </a:ext>
            </a:extLst>
          </p:cNvPr>
          <p:cNvGrpSpPr/>
          <p:nvPr/>
        </p:nvGrpSpPr>
        <p:grpSpPr>
          <a:xfrm>
            <a:off x="4716587" y="9326893"/>
            <a:ext cx="1934471" cy="803359"/>
            <a:chOff x="2116431" y="11992037"/>
            <a:chExt cx="1567269" cy="768153"/>
          </a:xfrm>
        </p:grpSpPr>
        <p:grpSp>
          <p:nvGrpSpPr>
            <p:cNvPr id="279" name="Group 278">
              <a:extLst>
                <a:ext uri="{FF2B5EF4-FFF2-40B4-BE49-F238E27FC236}">
                  <a16:creationId xmlns:a16="http://schemas.microsoft.com/office/drawing/2014/main" id="{06F30556-A308-6D47-9188-08EA188895F8}"/>
                </a:ext>
              </a:extLst>
            </p:cNvPr>
            <p:cNvGrpSpPr/>
            <p:nvPr/>
          </p:nvGrpSpPr>
          <p:grpSpPr>
            <a:xfrm>
              <a:off x="2450435" y="11992037"/>
              <a:ext cx="1233265" cy="736367"/>
              <a:chOff x="3005279" y="13990117"/>
              <a:chExt cx="1233265" cy="736367"/>
            </a:xfrm>
          </p:grpSpPr>
          <p:cxnSp>
            <p:nvCxnSpPr>
              <p:cNvPr id="281" name="Straight Connector 280">
                <a:extLst>
                  <a:ext uri="{FF2B5EF4-FFF2-40B4-BE49-F238E27FC236}">
                    <a16:creationId xmlns:a16="http://schemas.microsoft.com/office/drawing/2014/main" id="{7F913F77-326D-F642-BF85-5C290520B24A}"/>
                  </a:ext>
                </a:extLst>
              </p:cNvPr>
              <p:cNvCxnSpPr>
                <a:cxnSpLocks/>
                <a:stCxn id="282" idx="2"/>
              </p:cNvCxnSpPr>
              <p:nvPr/>
            </p:nvCxnSpPr>
            <p:spPr>
              <a:xfrm flipH="1" flipV="1">
                <a:off x="3482514" y="13990117"/>
                <a:ext cx="139398" cy="736367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2" name="TextBox 281">
                <a:extLst>
                  <a:ext uri="{FF2B5EF4-FFF2-40B4-BE49-F238E27FC236}">
                    <a16:creationId xmlns:a16="http://schemas.microsoft.com/office/drawing/2014/main" id="{85AFC6B9-0D0B-694C-B15C-700A463AE670}"/>
                  </a:ext>
                </a:extLst>
              </p:cNvPr>
              <p:cNvSpPr txBox="1"/>
              <p:nvPr/>
            </p:nvSpPr>
            <p:spPr>
              <a:xfrm>
                <a:off x="3005279" y="14343908"/>
                <a:ext cx="1233265" cy="38257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Was Haig the “butcher” of the Somme”?</a:t>
                </a:r>
              </a:p>
            </p:txBody>
          </p:sp>
        </p:grpSp>
        <p:pic>
          <p:nvPicPr>
            <p:cNvPr id="280" name="Graphic 185">
              <a:extLst>
                <a:ext uri="{FF2B5EF4-FFF2-40B4-BE49-F238E27FC236}">
                  <a16:creationId xmlns:a16="http://schemas.microsoft.com/office/drawing/2014/main" id="{5279A422-66D8-704A-B13C-31FE0EA31FA4}"/>
                </a:ext>
              </a:extLst>
            </p:cNvPr>
            <p:cNvPicPr>
              <a:picLocks noChangeAspect="1"/>
            </p:cNvPicPr>
            <p:nvPr/>
          </p:nvPicPr>
          <p:blipFill>
            <a:blip r:embed="rId3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116431" y="12309115"/>
              <a:ext cx="382201" cy="451075"/>
            </a:xfrm>
            <a:prstGeom prst="rect">
              <a:avLst/>
            </a:prstGeom>
          </p:spPr>
        </p:pic>
      </p:grpSp>
      <p:grpSp>
        <p:nvGrpSpPr>
          <p:cNvPr id="283" name="Group 282">
            <a:extLst>
              <a:ext uri="{FF2B5EF4-FFF2-40B4-BE49-F238E27FC236}">
                <a16:creationId xmlns:a16="http://schemas.microsoft.com/office/drawing/2014/main" id="{40A4A799-98FB-7149-A53A-A18A4D7A37E2}"/>
              </a:ext>
            </a:extLst>
          </p:cNvPr>
          <p:cNvGrpSpPr/>
          <p:nvPr/>
        </p:nvGrpSpPr>
        <p:grpSpPr>
          <a:xfrm>
            <a:off x="6642096" y="9355759"/>
            <a:ext cx="1450037" cy="865841"/>
            <a:chOff x="2481853" y="12148887"/>
            <a:chExt cx="1174790" cy="827898"/>
          </a:xfrm>
        </p:grpSpPr>
        <p:grpSp>
          <p:nvGrpSpPr>
            <p:cNvPr id="284" name="Group 283">
              <a:extLst>
                <a:ext uri="{FF2B5EF4-FFF2-40B4-BE49-F238E27FC236}">
                  <a16:creationId xmlns:a16="http://schemas.microsoft.com/office/drawing/2014/main" id="{403843E4-10B9-A04D-A383-12B040A1398F}"/>
                </a:ext>
              </a:extLst>
            </p:cNvPr>
            <p:cNvGrpSpPr/>
            <p:nvPr/>
          </p:nvGrpSpPr>
          <p:grpSpPr>
            <a:xfrm>
              <a:off x="2481853" y="12148887"/>
              <a:ext cx="954461" cy="827898"/>
              <a:chOff x="3036697" y="14146967"/>
              <a:chExt cx="954461" cy="827898"/>
            </a:xfrm>
          </p:grpSpPr>
          <p:cxnSp>
            <p:nvCxnSpPr>
              <p:cNvPr id="286" name="Straight Connector 285">
                <a:extLst>
                  <a:ext uri="{FF2B5EF4-FFF2-40B4-BE49-F238E27FC236}">
                    <a16:creationId xmlns:a16="http://schemas.microsoft.com/office/drawing/2014/main" id="{B79787D0-A4CB-5847-8C2D-EF270AF95710}"/>
                  </a:ext>
                </a:extLst>
              </p:cNvPr>
              <p:cNvCxnSpPr>
                <a:cxnSpLocks/>
                <a:stCxn id="287" idx="0"/>
              </p:cNvCxnSpPr>
              <p:nvPr/>
            </p:nvCxnSpPr>
            <p:spPr>
              <a:xfrm flipH="1" flipV="1">
                <a:off x="3340290" y="14146967"/>
                <a:ext cx="173638" cy="298178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7" name="TextBox 286">
                <a:extLst>
                  <a:ext uri="{FF2B5EF4-FFF2-40B4-BE49-F238E27FC236}">
                    <a16:creationId xmlns:a16="http://schemas.microsoft.com/office/drawing/2014/main" id="{53B8FC91-CC83-B54B-86D3-C72BF46C1F4D}"/>
                  </a:ext>
                </a:extLst>
              </p:cNvPr>
              <p:cNvSpPr txBox="1"/>
              <p:nvPr/>
            </p:nvSpPr>
            <p:spPr>
              <a:xfrm>
                <a:off x="3036697" y="14445145"/>
                <a:ext cx="954461" cy="5297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dirty="0"/>
                  <a:t>How important was the role of Hitler?</a:t>
                </a:r>
              </a:p>
            </p:txBody>
          </p:sp>
        </p:grpSp>
        <p:pic>
          <p:nvPicPr>
            <p:cNvPr id="285" name="Graphic 185">
              <a:extLst>
                <a:ext uri="{FF2B5EF4-FFF2-40B4-BE49-F238E27FC236}">
                  <a16:creationId xmlns:a16="http://schemas.microsoft.com/office/drawing/2014/main" id="{4A498962-1CB5-4A40-8403-85594F7C13A0}"/>
                </a:ext>
              </a:extLst>
            </p:cNvPr>
            <p:cNvPicPr>
              <a:picLocks noChangeAspect="1"/>
            </p:cNvPicPr>
            <p:nvPr/>
          </p:nvPicPr>
          <p:blipFill>
            <a:blip r:embed="rId3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274442" y="12447589"/>
              <a:ext cx="382201" cy="451075"/>
            </a:xfrm>
            <a:prstGeom prst="rect">
              <a:avLst/>
            </a:prstGeom>
          </p:spPr>
        </p:pic>
      </p:grpSp>
      <p:grpSp>
        <p:nvGrpSpPr>
          <p:cNvPr id="288" name="Group 287">
            <a:extLst>
              <a:ext uri="{FF2B5EF4-FFF2-40B4-BE49-F238E27FC236}">
                <a16:creationId xmlns:a16="http://schemas.microsoft.com/office/drawing/2014/main" id="{322355CC-7D6A-7646-9EB0-2024A58F695F}"/>
              </a:ext>
            </a:extLst>
          </p:cNvPr>
          <p:cNvGrpSpPr/>
          <p:nvPr/>
        </p:nvGrpSpPr>
        <p:grpSpPr>
          <a:xfrm>
            <a:off x="8016303" y="9271657"/>
            <a:ext cx="1536071" cy="979232"/>
            <a:chOff x="3135401" y="13268769"/>
            <a:chExt cx="1244494" cy="936321"/>
          </a:xfrm>
        </p:grpSpPr>
        <p:grpSp>
          <p:nvGrpSpPr>
            <p:cNvPr id="289" name="Group 288">
              <a:extLst>
                <a:ext uri="{FF2B5EF4-FFF2-40B4-BE49-F238E27FC236}">
                  <a16:creationId xmlns:a16="http://schemas.microsoft.com/office/drawing/2014/main" id="{32A698F8-F7B8-D34B-A291-A3EDD2649ACA}"/>
                </a:ext>
              </a:extLst>
            </p:cNvPr>
            <p:cNvGrpSpPr/>
            <p:nvPr/>
          </p:nvGrpSpPr>
          <p:grpSpPr>
            <a:xfrm>
              <a:off x="3135401" y="13268769"/>
              <a:ext cx="1244494" cy="922873"/>
              <a:chOff x="3690245" y="15266849"/>
              <a:chExt cx="1244494" cy="922873"/>
            </a:xfrm>
          </p:grpSpPr>
          <p:cxnSp>
            <p:nvCxnSpPr>
              <p:cNvPr id="291" name="Straight Connector 290">
                <a:extLst>
                  <a:ext uri="{FF2B5EF4-FFF2-40B4-BE49-F238E27FC236}">
                    <a16:creationId xmlns:a16="http://schemas.microsoft.com/office/drawing/2014/main" id="{466F39DE-F7E2-FD41-9EB3-B3223B954E65}"/>
                  </a:ext>
                </a:extLst>
              </p:cNvPr>
              <p:cNvCxnSpPr>
                <a:cxnSpLocks/>
                <a:stCxn id="290" idx="3"/>
              </p:cNvCxnSpPr>
              <p:nvPr/>
            </p:nvCxnSpPr>
            <p:spPr>
              <a:xfrm flipH="1" flipV="1">
                <a:off x="3690245" y="15266849"/>
                <a:ext cx="529468" cy="722152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2" name="TextBox 291">
                <a:extLst>
                  <a:ext uri="{FF2B5EF4-FFF2-40B4-BE49-F238E27FC236}">
                    <a16:creationId xmlns:a16="http://schemas.microsoft.com/office/drawing/2014/main" id="{78BF3458-BDB8-0647-8317-D18415CADB3B}"/>
                  </a:ext>
                </a:extLst>
              </p:cNvPr>
              <p:cNvSpPr txBox="1"/>
              <p:nvPr/>
            </p:nvSpPr>
            <p:spPr>
              <a:xfrm>
                <a:off x="4143788" y="15660002"/>
                <a:ext cx="790951" cy="5297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How was the Second World War different?</a:t>
                </a:r>
              </a:p>
            </p:txBody>
          </p:sp>
        </p:grpSp>
        <p:pic>
          <p:nvPicPr>
            <p:cNvPr id="290" name="Graphic 185">
              <a:extLst>
                <a:ext uri="{FF2B5EF4-FFF2-40B4-BE49-F238E27FC236}">
                  <a16:creationId xmlns:a16="http://schemas.microsoft.com/office/drawing/2014/main" id="{7C4E45CB-A5D2-3249-AAF6-73367383875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870"/>
            <a:stretch/>
          </p:blipFill>
          <p:spPr>
            <a:xfrm>
              <a:off x="3230226" y="13776751"/>
              <a:ext cx="434643" cy="428339"/>
            </a:xfrm>
            <a:prstGeom prst="rect">
              <a:avLst/>
            </a:prstGeom>
          </p:spPr>
        </p:pic>
      </p:grpSp>
      <p:grpSp>
        <p:nvGrpSpPr>
          <p:cNvPr id="293" name="Group 292">
            <a:extLst>
              <a:ext uri="{FF2B5EF4-FFF2-40B4-BE49-F238E27FC236}">
                <a16:creationId xmlns:a16="http://schemas.microsoft.com/office/drawing/2014/main" id="{F57192A1-71F5-BF49-93B2-0C09CA9D4B56}"/>
              </a:ext>
            </a:extLst>
          </p:cNvPr>
          <p:cNvGrpSpPr/>
          <p:nvPr/>
        </p:nvGrpSpPr>
        <p:grpSpPr>
          <a:xfrm>
            <a:off x="6724519" y="8266175"/>
            <a:ext cx="1726461" cy="553999"/>
            <a:chOff x="1157251" y="12040143"/>
            <a:chExt cx="1398744" cy="529720"/>
          </a:xfrm>
        </p:grpSpPr>
        <p:grpSp>
          <p:nvGrpSpPr>
            <p:cNvPr id="294" name="Group 293">
              <a:extLst>
                <a:ext uri="{FF2B5EF4-FFF2-40B4-BE49-F238E27FC236}">
                  <a16:creationId xmlns:a16="http://schemas.microsoft.com/office/drawing/2014/main" id="{D658BF31-AB23-904B-A143-58C091C4BC89}"/>
                </a:ext>
              </a:extLst>
            </p:cNvPr>
            <p:cNvGrpSpPr/>
            <p:nvPr/>
          </p:nvGrpSpPr>
          <p:grpSpPr>
            <a:xfrm>
              <a:off x="1484581" y="12040143"/>
              <a:ext cx="1071414" cy="529720"/>
              <a:chOff x="2039425" y="14038223"/>
              <a:chExt cx="1071414" cy="529720"/>
            </a:xfrm>
          </p:grpSpPr>
          <p:cxnSp>
            <p:nvCxnSpPr>
              <p:cNvPr id="296" name="Straight Connector 295">
                <a:extLst>
                  <a:ext uri="{FF2B5EF4-FFF2-40B4-BE49-F238E27FC236}">
                    <a16:creationId xmlns:a16="http://schemas.microsoft.com/office/drawing/2014/main" id="{6D40B55F-3C81-A14D-91C8-6D2DFEC4C21D}"/>
                  </a:ext>
                </a:extLst>
              </p:cNvPr>
              <p:cNvCxnSpPr>
                <a:cxnSpLocks/>
                <a:stCxn id="297" idx="3"/>
              </p:cNvCxnSpPr>
              <p:nvPr/>
            </p:nvCxnSpPr>
            <p:spPr>
              <a:xfrm>
                <a:off x="2784155" y="14303083"/>
                <a:ext cx="326684" cy="264860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7" name="TextBox 296">
                <a:extLst>
                  <a:ext uri="{FF2B5EF4-FFF2-40B4-BE49-F238E27FC236}">
                    <a16:creationId xmlns:a16="http://schemas.microsoft.com/office/drawing/2014/main" id="{6120A4BD-5310-1F42-A672-EB2A406211A5}"/>
                  </a:ext>
                </a:extLst>
              </p:cNvPr>
              <p:cNvSpPr txBox="1"/>
              <p:nvPr/>
            </p:nvSpPr>
            <p:spPr>
              <a:xfrm>
                <a:off x="2039425" y="14038223"/>
                <a:ext cx="744730" cy="5297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GB" sz="1000" dirty="0"/>
                  <a:t>What was the impact of the atom bomb?</a:t>
                </a:r>
              </a:p>
            </p:txBody>
          </p:sp>
        </p:grpSp>
        <p:pic>
          <p:nvPicPr>
            <p:cNvPr id="295" name="Graphic 185">
              <a:extLst>
                <a:ext uri="{FF2B5EF4-FFF2-40B4-BE49-F238E27FC236}">
                  <a16:creationId xmlns:a16="http://schemas.microsoft.com/office/drawing/2014/main" id="{5E1DF152-E49A-CE43-A7DC-0E0087E30359}"/>
                </a:ext>
              </a:extLst>
            </p:cNvPr>
            <p:cNvPicPr>
              <a:picLocks noChangeAspect="1"/>
            </p:cNvPicPr>
            <p:nvPr/>
          </p:nvPicPr>
          <p:blipFill>
            <a:blip r:embed="rId3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157251" y="12118789"/>
              <a:ext cx="382201" cy="451074"/>
            </a:xfrm>
            <a:prstGeom prst="rect">
              <a:avLst/>
            </a:prstGeom>
          </p:spPr>
        </p:pic>
      </p:grpSp>
      <p:grpSp>
        <p:nvGrpSpPr>
          <p:cNvPr id="298" name="Group 297">
            <a:extLst>
              <a:ext uri="{FF2B5EF4-FFF2-40B4-BE49-F238E27FC236}">
                <a16:creationId xmlns:a16="http://schemas.microsoft.com/office/drawing/2014/main" id="{433486AB-3FCC-5740-83C7-A93E57D1C140}"/>
              </a:ext>
            </a:extLst>
          </p:cNvPr>
          <p:cNvGrpSpPr/>
          <p:nvPr/>
        </p:nvGrpSpPr>
        <p:grpSpPr>
          <a:xfrm>
            <a:off x="6814685" y="7502940"/>
            <a:ext cx="1645921" cy="856867"/>
            <a:chOff x="2342627" y="12198571"/>
            <a:chExt cx="1333492" cy="819316"/>
          </a:xfrm>
        </p:grpSpPr>
        <p:grpSp>
          <p:nvGrpSpPr>
            <p:cNvPr id="299" name="Group 298">
              <a:extLst>
                <a:ext uri="{FF2B5EF4-FFF2-40B4-BE49-F238E27FC236}">
                  <a16:creationId xmlns:a16="http://schemas.microsoft.com/office/drawing/2014/main" id="{7BFDB271-E74F-1840-8DA5-D65F9548C529}"/>
                </a:ext>
              </a:extLst>
            </p:cNvPr>
            <p:cNvGrpSpPr/>
            <p:nvPr/>
          </p:nvGrpSpPr>
          <p:grpSpPr>
            <a:xfrm>
              <a:off x="2342627" y="12198571"/>
              <a:ext cx="1333492" cy="529720"/>
              <a:chOff x="2897471" y="14196651"/>
              <a:chExt cx="1333492" cy="529720"/>
            </a:xfrm>
          </p:grpSpPr>
          <p:cxnSp>
            <p:nvCxnSpPr>
              <p:cNvPr id="301" name="Straight Connector 300">
                <a:extLst>
                  <a:ext uri="{FF2B5EF4-FFF2-40B4-BE49-F238E27FC236}">
                    <a16:creationId xmlns:a16="http://schemas.microsoft.com/office/drawing/2014/main" id="{2C2063AE-5A98-4F42-8B6E-CDEFC71C7B8C}"/>
                  </a:ext>
                </a:extLst>
              </p:cNvPr>
              <p:cNvCxnSpPr>
                <a:cxnSpLocks/>
                <a:stCxn id="302" idx="1"/>
              </p:cNvCxnSpPr>
              <p:nvPr/>
            </p:nvCxnSpPr>
            <p:spPr>
              <a:xfrm>
                <a:off x="2897471" y="14461511"/>
                <a:ext cx="1333492" cy="190680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2" name="TextBox 301">
                <a:extLst>
                  <a:ext uri="{FF2B5EF4-FFF2-40B4-BE49-F238E27FC236}">
                    <a16:creationId xmlns:a16="http://schemas.microsoft.com/office/drawing/2014/main" id="{06E962E0-BEEC-D74F-9EBB-898838F99C9D}"/>
                  </a:ext>
                </a:extLst>
              </p:cNvPr>
              <p:cNvSpPr txBox="1"/>
              <p:nvPr/>
            </p:nvSpPr>
            <p:spPr>
              <a:xfrm>
                <a:off x="2897471" y="14196651"/>
                <a:ext cx="918315" cy="5297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dirty="0"/>
                  <a:t>Why did the Holocaust happen?</a:t>
                </a:r>
              </a:p>
            </p:txBody>
          </p:sp>
        </p:grpSp>
        <p:pic>
          <p:nvPicPr>
            <p:cNvPr id="300" name="Graphic 185">
              <a:extLst>
                <a:ext uri="{FF2B5EF4-FFF2-40B4-BE49-F238E27FC236}">
                  <a16:creationId xmlns:a16="http://schemas.microsoft.com/office/drawing/2014/main" id="{9C1AD324-A1BC-CB4A-B7E7-5A05E4468D0B}"/>
                </a:ext>
              </a:extLst>
            </p:cNvPr>
            <p:cNvPicPr>
              <a:picLocks noChangeAspect="1"/>
            </p:cNvPicPr>
            <p:nvPr/>
          </p:nvPicPr>
          <p:blipFill>
            <a:blip r:embed="rId3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607715" y="12566812"/>
              <a:ext cx="382201" cy="451075"/>
            </a:xfrm>
            <a:prstGeom prst="rect">
              <a:avLst/>
            </a:prstGeom>
          </p:spPr>
        </p:pic>
      </p:grpSp>
      <p:grpSp>
        <p:nvGrpSpPr>
          <p:cNvPr id="303" name="Group 302">
            <a:extLst>
              <a:ext uri="{FF2B5EF4-FFF2-40B4-BE49-F238E27FC236}">
                <a16:creationId xmlns:a16="http://schemas.microsoft.com/office/drawing/2014/main" id="{21CF31DB-3C45-3144-8CA3-457CFA73D334}"/>
              </a:ext>
            </a:extLst>
          </p:cNvPr>
          <p:cNvGrpSpPr/>
          <p:nvPr/>
        </p:nvGrpSpPr>
        <p:grpSpPr>
          <a:xfrm>
            <a:off x="8422105" y="6660296"/>
            <a:ext cx="1146014" cy="1174985"/>
            <a:chOff x="3746735" y="11627957"/>
            <a:chExt cx="928477" cy="1123496"/>
          </a:xfrm>
        </p:grpSpPr>
        <p:grpSp>
          <p:nvGrpSpPr>
            <p:cNvPr id="304" name="Group 303">
              <a:extLst>
                <a:ext uri="{FF2B5EF4-FFF2-40B4-BE49-F238E27FC236}">
                  <a16:creationId xmlns:a16="http://schemas.microsoft.com/office/drawing/2014/main" id="{FF0D9575-0CF9-DC4F-8ABA-57484220D580}"/>
                </a:ext>
              </a:extLst>
            </p:cNvPr>
            <p:cNvGrpSpPr/>
            <p:nvPr/>
          </p:nvGrpSpPr>
          <p:grpSpPr>
            <a:xfrm>
              <a:off x="3746735" y="11627957"/>
              <a:ext cx="928477" cy="948312"/>
              <a:chOff x="4301579" y="13626037"/>
              <a:chExt cx="928477" cy="948312"/>
            </a:xfrm>
          </p:grpSpPr>
          <p:cxnSp>
            <p:nvCxnSpPr>
              <p:cNvPr id="306" name="Straight Connector 305">
                <a:extLst>
                  <a:ext uri="{FF2B5EF4-FFF2-40B4-BE49-F238E27FC236}">
                    <a16:creationId xmlns:a16="http://schemas.microsoft.com/office/drawing/2014/main" id="{98A82E73-D8BE-8A47-BEAD-861F19A9F7FC}"/>
                  </a:ext>
                </a:extLst>
              </p:cNvPr>
              <p:cNvCxnSpPr>
                <a:cxnSpLocks/>
                <a:stCxn id="307" idx="3"/>
              </p:cNvCxnSpPr>
              <p:nvPr/>
            </p:nvCxnSpPr>
            <p:spPr>
              <a:xfrm flipH="1">
                <a:off x="4301579" y="13890897"/>
                <a:ext cx="928477" cy="683452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7" name="TextBox 306">
                <a:extLst>
                  <a:ext uri="{FF2B5EF4-FFF2-40B4-BE49-F238E27FC236}">
                    <a16:creationId xmlns:a16="http://schemas.microsoft.com/office/drawing/2014/main" id="{D94CC7DB-9D37-924C-98D4-644A3D464EAD}"/>
                  </a:ext>
                </a:extLst>
              </p:cNvPr>
              <p:cNvSpPr txBox="1"/>
              <p:nvPr/>
            </p:nvSpPr>
            <p:spPr>
              <a:xfrm>
                <a:off x="4387360" y="13626037"/>
                <a:ext cx="842696" cy="5297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dirty="0"/>
                  <a:t>How should we remember the Holocaust?</a:t>
                </a:r>
              </a:p>
            </p:txBody>
          </p:sp>
        </p:grpSp>
        <p:pic>
          <p:nvPicPr>
            <p:cNvPr id="305" name="Graphic 185">
              <a:extLst>
                <a:ext uri="{FF2B5EF4-FFF2-40B4-BE49-F238E27FC236}">
                  <a16:creationId xmlns:a16="http://schemas.microsoft.com/office/drawing/2014/main" id="{2F6A793F-4AC7-3C4C-87E4-5151F780F86B}"/>
                </a:ext>
              </a:extLst>
            </p:cNvPr>
            <p:cNvPicPr>
              <a:picLocks noChangeAspect="1"/>
            </p:cNvPicPr>
            <p:nvPr/>
          </p:nvPicPr>
          <p:blipFill>
            <a:blip r:embed="rId3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089369" y="12134247"/>
              <a:ext cx="522965" cy="617206"/>
            </a:xfrm>
            <a:prstGeom prst="rect">
              <a:avLst/>
            </a:prstGeom>
          </p:spPr>
        </p:pic>
      </p:grpSp>
      <p:grpSp>
        <p:nvGrpSpPr>
          <p:cNvPr id="308" name="Group 307">
            <a:extLst>
              <a:ext uri="{FF2B5EF4-FFF2-40B4-BE49-F238E27FC236}">
                <a16:creationId xmlns:a16="http://schemas.microsoft.com/office/drawing/2014/main" id="{F9850812-9684-0C46-8FD5-98AD81EAAE72}"/>
              </a:ext>
            </a:extLst>
          </p:cNvPr>
          <p:cNvGrpSpPr/>
          <p:nvPr/>
        </p:nvGrpSpPr>
        <p:grpSpPr>
          <a:xfrm>
            <a:off x="5798202" y="5961614"/>
            <a:ext cx="1091651" cy="1228172"/>
            <a:chOff x="2773305" y="11002381"/>
            <a:chExt cx="884434" cy="1174351"/>
          </a:xfrm>
        </p:grpSpPr>
        <p:grpSp>
          <p:nvGrpSpPr>
            <p:cNvPr id="309" name="Group 308">
              <a:extLst>
                <a:ext uri="{FF2B5EF4-FFF2-40B4-BE49-F238E27FC236}">
                  <a16:creationId xmlns:a16="http://schemas.microsoft.com/office/drawing/2014/main" id="{59A9AC1A-E488-C946-BA3B-73E9916EC309}"/>
                </a:ext>
              </a:extLst>
            </p:cNvPr>
            <p:cNvGrpSpPr/>
            <p:nvPr/>
          </p:nvGrpSpPr>
          <p:grpSpPr>
            <a:xfrm>
              <a:off x="2773305" y="11002381"/>
              <a:ext cx="884434" cy="1174351"/>
              <a:chOff x="3328149" y="13000461"/>
              <a:chExt cx="884434" cy="1174351"/>
            </a:xfrm>
          </p:grpSpPr>
          <p:cxnSp>
            <p:nvCxnSpPr>
              <p:cNvPr id="311" name="Straight Connector 310">
                <a:extLst>
                  <a:ext uri="{FF2B5EF4-FFF2-40B4-BE49-F238E27FC236}">
                    <a16:creationId xmlns:a16="http://schemas.microsoft.com/office/drawing/2014/main" id="{776F190C-D249-9448-8653-4BA78D80F308}"/>
                  </a:ext>
                </a:extLst>
              </p:cNvPr>
              <p:cNvCxnSpPr>
                <a:cxnSpLocks/>
                <a:stCxn id="310" idx="2"/>
              </p:cNvCxnSpPr>
              <p:nvPr/>
            </p:nvCxnSpPr>
            <p:spPr>
              <a:xfrm>
                <a:off x="3821552" y="13707039"/>
                <a:ext cx="1" cy="467773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2" name="TextBox 311">
                <a:extLst>
                  <a:ext uri="{FF2B5EF4-FFF2-40B4-BE49-F238E27FC236}">
                    <a16:creationId xmlns:a16="http://schemas.microsoft.com/office/drawing/2014/main" id="{7C837BD5-585E-174C-BCE0-48EE74E1A689}"/>
                  </a:ext>
                </a:extLst>
              </p:cNvPr>
              <p:cNvSpPr txBox="1"/>
              <p:nvPr/>
            </p:nvSpPr>
            <p:spPr>
              <a:xfrm>
                <a:off x="3328149" y="13000461"/>
                <a:ext cx="884434" cy="38257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dirty="0"/>
                  <a:t>Why is Churchill on a £5 note?</a:t>
                </a:r>
              </a:p>
            </p:txBody>
          </p:sp>
        </p:grpSp>
        <p:pic>
          <p:nvPicPr>
            <p:cNvPr id="310" name="Graphic 185">
              <a:extLst>
                <a:ext uri="{FF2B5EF4-FFF2-40B4-BE49-F238E27FC236}">
                  <a16:creationId xmlns:a16="http://schemas.microsoft.com/office/drawing/2014/main" id="{7CC9BC09-1B58-DB43-B684-1DF80286535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0855"/>
            <a:stretch/>
          </p:blipFill>
          <p:spPr>
            <a:xfrm>
              <a:off x="3075607" y="11351956"/>
              <a:ext cx="382201" cy="357003"/>
            </a:xfrm>
            <a:prstGeom prst="rect">
              <a:avLst/>
            </a:prstGeom>
          </p:spPr>
        </p:pic>
      </p:grpSp>
      <p:grpSp>
        <p:nvGrpSpPr>
          <p:cNvPr id="313" name="Group 312">
            <a:extLst>
              <a:ext uri="{FF2B5EF4-FFF2-40B4-BE49-F238E27FC236}">
                <a16:creationId xmlns:a16="http://schemas.microsoft.com/office/drawing/2014/main" id="{77F69BD1-0894-9D4F-8B4C-3F2544A721BC}"/>
              </a:ext>
            </a:extLst>
          </p:cNvPr>
          <p:cNvGrpSpPr/>
          <p:nvPr/>
        </p:nvGrpSpPr>
        <p:grpSpPr>
          <a:xfrm>
            <a:off x="4136594" y="5952819"/>
            <a:ext cx="1465083" cy="957543"/>
            <a:chOff x="2728402" y="13597498"/>
            <a:chExt cx="1186980" cy="915582"/>
          </a:xfrm>
        </p:grpSpPr>
        <p:grpSp>
          <p:nvGrpSpPr>
            <p:cNvPr id="314" name="Group 313">
              <a:extLst>
                <a:ext uri="{FF2B5EF4-FFF2-40B4-BE49-F238E27FC236}">
                  <a16:creationId xmlns:a16="http://schemas.microsoft.com/office/drawing/2014/main" id="{B670545F-2340-EC46-A45A-8E1116923108}"/>
                </a:ext>
              </a:extLst>
            </p:cNvPr>
            <p:cNvGrpSpPr/>
            <p:nvPr/>
          </p:nvGrpSpPr>
          <p:grpSpPr>
            <a:xfrm>
              <a:off x="3035525" y="13597498"/>
              <a:ext cx="879857" cy="915582"/>
              <a:chOff x="3590369" y="15595578"/>
              <a:chExt cx="879857" cy="915582"/>
            </a:xfrm>
          </p:grpSpPr>
          <p:cxnSp>
            <p:nvCxnSpPr>
              <p:cNvPr id="316" name="Straight Connector 315">
                <a:extLst>
                  <a:ext uri="{FF2B5EF4-FFF2-40B4-BE49-F238E27FC236}">
                    <a16:creationId xmlns:a16="http://schemas.microsoft.com/office/drawing/2014/main" id="{405633D3-59DF-B845-9290-40E3A354ED8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967339" y="16272443"/>
                <a:ext cx="0" cy="238717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7" name="TextBox 316">
                <a:extLst>
                  <a:ext uri="{FF2B5EF4-FFF2-40B4-BE49-F238E27FC236}">
                    <a16:creationId xmlns:a16="http://schemas.microsoft.com/office/drawing/2014/main" id="{9BF3C3C2-1419-D34F-905A-1B4DE2B7CFD3}"/>
                  </a:ext>
                </a:extLst>
              </p:cNvPr>
              <p:cNvSpPr txBox="1"/>
              <p:nvPr/>
            </p:nvSpPr>
            <p:spPr>
              <a:xfrm>
                <a:off x="3590369" y="15595578"/>
                <a:ext cx="879857" cy="8240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Why is it important to know about the Windrush Generation?</a:t>
                </a:r>
              </a:p>
            </p:txBody>
          </p:sp>
        </p:grpSp>
        <p:pic>
          <p:nvPicPr>
            <p:cNvPr id="315" name="Graphic 185">
              <a:extLst>
                <a:ext uri="{FF2B5EF4-FFF2-40B4-BE49-F238E27FC236}">
                  <a16:creationId xmlns:a16="http://schemas.microsoft.com/office/drawing/2014/main" id="{CE67C260-9263-6041-88DD-BDD902DB080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8287"/>
            <a:stretch/>
          </p:blipFill>
          <p:spPr>
            <a:xfrm>
              <a:off x="2728402" y="13652821"/>
              <a:ext cx="382201" cy="368587"/>
            </a:xfrm>
            <a:prstGeom prst="rect">
              <a:avLst/>
            </a:prstGeom>
          </p:spPr>
        </p:pic>
      </p:grpSp>
      <p:grpSp>
        <p:nvGrpSpPr>
          <p:cNvPr id="318" name="Group 317">
            <a:extLst>
              <a:ext uri="{FF2B5EF4-FFF2-40B4-BE49-F238E27FC236}">
                <a16:creationId xmlns:a16="http://schemas.microsoft.com/office/drawing/2014/main" id="{7CE6F237-DCF2-EF4D-B6C0-018C15B4312A}"/>
              </a:ext>
            </a:extLst>
          </p:cNvPr>
          <p:cNvGrpSpPr/>
          <p:nvPr/>
        </p:nvGrpSpPr>
        <p:grpSpPr>
          <a:xfrm>
            <a:off x="4682797" y="7096533"/>
            <a:ext cx="1723622" cy="1098370"/>
            <a:chOff x="2292127" y="12263707"/>
            <a:chExt cx="1396445" cy="1050238"/>
          </a:xfrm>
        </p:grpSpPr>
        <p:pic>
          <p:nvPicPr>
            <p:cNvPr id="320" name="Graphic 185" descr="Earth globe: Africa and Europe with solid fill">
              <a:extLst>
                <a:ext uri="{FF2B5EF4-FFF2-40B4-BE49-F238E27FC236}">
                  <a16:creationId xmlns:a16="http://schemas.microsoft.com/office/drawing/2014/main" id="{CA039621-29FB-DF4A-B706-C266A25E0F22}"/>
                </a:ext>
              </a:extLst>
            </p:cNvPr>
            <p:cNvPicPr>
              <a:picLocks noChangeAspect="1"/>
            </p:cNvPicPr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6"/>
                </a:ext>
              </a:extLst>
            </a:blip>
            <a:srcRect/>
            <a:stretch/>
          </p:blipFill>
          <p:spPr>
            <a:xfrm>
              <a:off x="2770743" y="12594796"/>
              <a:ext cx="303739" cy="358474"/>
            </a:xfrm>
            <a:prstGeom prst="rect">
              <a:avLst/>
            </a:prstGeom>
          </p:spPr>
        </p:pic>
        <p:grpSp>
          <p:nvGrpSpPr>
            <p:cNvPr id="319" name="Group 318">
              <a:extLst>
                <a:ext uri="{FF2B5EF4-FFF2-40B4-BE49-F238E27FC236}">
                  <a16:creationId xmlns:a16="http://schemas.microsoft.com/office/drawing/2014/main" id="{9D71C383-54AE-3D45-999E-3F64CAF7437F}"/>
                </a:ext>
              </a:extLst>
            </p:cNvPr>
            <p:cNvGrpSpPr/>
            <p:nvPr/>
          </p:nvGrpSpPr>
          <p:grpSpPr>
            <a:xfrm>
              <a:off x="2292127" y="12263707"/>
              <a:ext cx="1396445" cy="1050238"/>
              <a:chOff x="2846971" y="14261787"/>
              <a:chExt cx="1396445" cy="1050238"/>
            </a:xfrm>
          </p:grpSpPr>
          <p:cxnSp>
            <p:nvCxnSpPr>
              <p:cNvPr id="321" name="Straight Connector 320">
                <a:extLst>
                  <a:ext uri="{FF2B5EF4-FFF2-40B4-BE49-F238E27FC236}">
                    <a16:creationId xmlns:a16="http://schemas.microsoft.com/office/drawing/2014/main" id="{7933258B-2604-014F-80B3-173915C6FB1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228965" y="14261787"/>
                <a:ext cx="1718" cy="886915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2" name="TextBox 321">
                <a:extLst>
                  <a:ext uri="{FF2B5EF4-FFF2-40B4-BE49-F238E27FC236}">
                    <a16:creationId xmlns:a16="http://schemas.microsoft.com/office/drawing/2014/main" id="{95BCA608-72F1-AD41-832E-C90F3AB9F05F}"/>
                  </a:ext>
                </a:extLst>
              </p:cNvPr>
              <p:cNvSpPr txBox="1"/>
              <p:nvPr/>
            </p:nvSpPr>
            <p:spPr>
              <a:xfrm>
                <a:off x="2846971" y="14929448"/>
                <a:ext cx="1396445" cy="3825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dirty="0"/>
                  <a:t>How and why have Africa &amp; India won independence?</a:t>
                </a:r>
              </a:p>
            </p:txBody>
          </p:sp>
        </p:grpSp>
      </p:grpSp>
      <p:grpSp>
        <p:nvGrpSpPr>
          <p:cNvPr id="222" name="Group 221">
            <a:extLst>
              <a:ext uri="{FF2B5EF4-FFF2-40B4-BE49-F238E27FC236}">
                <a16:creationId xmlns:a16="http://schemas.microsoft.com/office/drawing/2014/main" id="{DAE3B18B-0328-7147-8389-DAA822BED967}"/>
              </a:ext>
            </a:extLst>
          </p:cNvPr>
          <p:cNvGrpSpPr/>
          <p:nvPr/>
        </p:nvGrpSpPr>
        <p:grpSpPr>
          <a:xfrm>
            <a:off x="5791197" y="10387141"/>
            <a:ext cx="1121530" cy="1061003"/>
            <a:chOff x="2492395" y="12166031"/>
            <a:chExt cx="908642" cy="1014506"/>
          </a:xfrm>
        </p:grpSpPr>
        <p:grpSp>
          <p:nvGrpSpPr>
            <p:cNvPr id="223" name="Group 222">
              <a:extLst>
                <a:ext uri="{FF2B5EF4-FFF2-40B4-BE49-F238E27FC236}">
                  <a16:creationId xmlns:a16="http://schemas.microsoft.com/office/drawing/2014/main" id="{720C4380-5901-7147-BF78-36711D00FDC8}"/>
                </a:ext>
              </a:extLst>
            </p:cNvPr>
            <p:cNvGrpSpPr/>
            <p:nvPr/>
          </p:nvGrpSpPr>
          <p:grpSpPr>
            <a:xfrm>
              <a:off x="2492395" y="12166031"/>
              <a:ext cx="908642" cy="1014506"/>
              <a:chOff x="3047239" y="14164111"/>
              <a:chExt cx="908642" cy="1014506"/>
            </a:xfrm>
          </p:grpSpPr>
          <p:cxnSp>
            <p:nvCxnSpPr>
              <p:cNvPr id="225" name="Straight Connector 224">
                <a:extLst>
                  <a:ext uri="{FF2B5EF4-FFF2-40B4-BE49-F238E27FC236}">
                    <a16:creationId xmlns:a16="http://schemas.microsoft.com/office/drawing/2014/main" id="{AA099324-AEA4-4049-9723-1625D398D70E}"/>
                  </a:ext>
                </a:extLst>
              </p:cNvPr>
              <p:cNvCxnSpPr>
                <a:cxnSpLocks/>
                <a:stCxn id="224" idx="0"/>
              </p:cNvCxnSpPr>
              <p:nvPr/>
            </p:nvCxnSpPr>
            <p:spPr>
              <a:xfrm>
                <a:off x="3461751" y="14529818"/>
                <a:ext cx="41156" cy="648799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6" name="TextBox 225">
                <a:extLst>
                  <a:ext uri="{FF2B5EF4-FFF2-40B4-BE49-F238E27FC236}">
                    <a16:creationId xmlns:a16="http://schemas.microsoft.com/office/drawing/2014/main" id="{F4C51584-6780-3540-BF3C-C9BA53E1EFC4}"/>
                  </a:ext>
                </a:extLst>
              </p:cNvPr>
              <p:cNvSpPr txBox="1"/>
              <p:nvPr/>
            </p:nvSpPr>
            <p:spPr>
              <a:xfrm>
                <a:off x="3047239" y="14164111"/>
                <a:ext cx="908642" cy="3825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dirty="0"/>
                  <a:t>Why was Charles I executed?</a:t>
                </a:r>
              </a:p>
            </p:txBody>
          </p:sp>
        </p:grpSp>
        <p:pic>
          <p:nvPicPr>
            <p:cNvPr id="224" name="Graphic 185">
              <a:extLst>
                <a:ext uri="{FF2B5EF4-FFF2-40B4-BE49-F238E27FC236}">
                  <a16:creationId xmlns:a16="http://schemas.microsoft.com/office/drawing/2014/main" id="{13146AA1-4CBC-5A46-A66A-330F24DC702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2" t="15704" r="17934" b="20453"/>
            <a:stretch/>
          </p:blipFill>
          <p:spPr>
            <a:xfrm>
              <a:off x="2795194" y="12531738"/>
              <a:ext cx="223426" cy="287974"/>
            </a:xfrm>
            <a:prstGeom prst="rect">
              <a:avLst/>
            </a:prstGeom>
          </p:spPr>
        </p:pic>
      </p:grpSp>
      <p:grpSp>
        <p:nvGrpSpPr>
          <p:cNvPr id="353" name="Group 352">
            <a:extLst>
              <a:ext uri="{FF2B5EF4-FFF2-40B4-BE49-F238E27FC236}">
                <a16:creationId xmlns:a16="http://schemas.microsoft.com/office/drawing/2014/main" id="{6CE28208-B79E-DB42-8371-7BA5CE7D19FA}"/>
              </a:ext>
            </a:extLst>
          </p:cNvPr>
          <p:cNvGrpSpPr/>
          <p:nvPr/>
        </p:nvGrpSpPr>
        <p:grpSpPr>
          <a:xfrm>
            <a:off x="6866257" y="10265103"/>
            <a:ext cx="984686" cy="1214328"/>
            <a:chOff x="3874652" y="14609482"/>
            <a:chExt cx="984686" cy="1214328"/>
          </a:xfrm>
        </p:grpSpPr>
        <p:sp>
          <p:nvSpPr>
            <p:cNvPr id="354" name="TextBox 353">
              <a:extLst>
                <a:ext uri="{FF2B5EF4-FFF2-40B4-BE49-F238E27FC236}">
                  <a16:creationId xmlns:a16="http://schemas.microsoft.com/office/drawing/2014/main" id="{3A42F3A3-4894-A44B-8EA7-7000DF9DF53D}"/>
                </a:ext>
              </a:extLst>
            </p:cNvPr>
            <p:cNvSpPr txBox="1"/>
            <p:nvPr/>
          </p:nvSpPr>
          <p:spPr>
            <a:xfrm>
              <a:off x="3874652" y="14957774"/>
              <a:ext cx="98468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/>
                <a:t>causation</a:t>
              </a:r>
            </a:p>
          </p:txBody>
        </p:sp>
        <p:cxnSp>
          <p:nvCxnSpPr>
            <p:cNvPr id="355" name="Straight Connector 354">
              <a:extLst>
                <a:ext uri="{FF2B5EF4-FFF2-40B4-BE49-F238E27FC236}">
                  <a16:creationId xmlns:a16="http://schemas.microsoft.com/office/drawing/2014/main" id="{6011FFD0-24C8-884B-83CF-F9BCAF51EFA5}"/>
                </a:ext>
              </a:extLst>
            </p:cNvPr>
            <p:cNvCxnSpPr>
              <a:cxnSpLocks/>
              <a:stCxn id="354" idx="2"/>
            </p:cNvCxnSpPr>
            <p:nvPr/>
          </p:nvCxnSpPr>
          <p:spPr>
            <a:xfrm flipH="1">
              <a:off x="4361727" y="15203995"/>
              <a:ext cx="5268" cy="619815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56" name="Picture 2" descr="Improve Skill Icons - Download Free Vector Icons | Noun Project">
              <a:extLst>
                <a:ext uri="{FF2B5EF4-FFF2-40B4-BE49-F238E27FC236}">
                  <a16:creationId xmlns:a16="http://schemas.microsoft.com/office/drawing/2014/main" id="{6F1E1118-6B5F-A243-9A52-D21AB8275E4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4283" y="14609482"/>
              <a:ext cx="378382" cy="3783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66" name="Group 365">
            <a:extLst>
              <a:ext uri="{FF2B5EF4-FFF2-40B4-BE49-F238E27FC236}">
                <a16:creationId xmlns:a16="http://schemas.microsoft.com/office/drawing/2014/main" id="{671069E8-ED0E-9A45-AB3A-EC9CB9982F83}"/>
              </a:ext>
            </a:extLst>
          </p:cNvPr>
          <p:cNvGrpSpPr/>
          <p:nvPr/>
        </p:nvGrpSpPr>
        <p:grpSpPr>
          <a:xfrm>
            <a:off x="4296264" y="10507981"/>
            <a:ext cx="1196401" cy="925648"/>
            <a:chOff x="3411669" y="15286392"/>
            <a:chExt cx="1196401" cy="925648"/>
          </a:xfrm>
        </p:grpSpPr>
        <p:cxnSp>
          <p:nvCxnSpPr>
            <p:cNvPr id="368" name="Straight Connector 367">
              <a:extLst>
                <a:ext uri="{FF2B5EF4-FFF2-40B4-BE49-F238E27FC236}">
                  <a16:creationId xmlns:a16="http://schemas.microsoft.com/office/drawing/2014/main" id="{C7C58A9F-83A7-9E4A-BC38-9718C531B881}"/>
                </a:ext>
              </a:extLst>
            </p:cNvPr>
            <p:cNvCxnSpPr>
              <a:cxnSpLocks/>
              <a:stCxn id="367" idx="0"/>
            </p:cNvCxnSpPr>
            <p:nvPr/>
          </p:nvCxnSpPr>
          <p:spPr>
            <a:xfrm>
              <a:off x="3905874" y="15346031"/>
              <a:ext cx="0" cy="866009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7" name="TextBox 366">
              <a:extLst>
                <a:ext uri="{FF2B5EF4-FFF2-40B4-BE49-F238E27FC236}">
                  <a16:creationId xmlns:a16="http://schemas.microsoft.com/office/drawing/2014/main" id="{9EEA168E-EFB6-5E4B-AE71-53FFE0B73C36}"/>
                </a:ext>
              </a:extLst>
            </p:cNvPr>
            <p:cNvSpPr txBox="1"/>
            <p:nvPr/>
          </p:nvSpPr>
          <p:spPr>
            <a:xfrm>
              <a:off x="3411669" y="15346031"/>
              <a:ext cx="988410" cy="55399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/>
                <a:t>analysing historical interpretations</a:t>
              </a:r>
            </a:p>
          </p:txBody>
        </p:sp>
        <p:pic>
          <p:nvPicPr>
            <p:cNvPr id="369" name="Picture 2" descr="Improve Skill Icons - Download Free Vector Icons | Noun Project">
              <a:extLst>
                <a:ext uri="{FF2B5EF4-FFF2-40B4-BE49-F238E27FC236}">
                  <a16:creationId xmlns:a16="http://schemas.microsoft.com/office/drawing/2014/main" id="{266C88F1-6003-BE48-9AB1-42DBBFB006C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29688" y="15286392"/>
              <a:ext cx="378382" cy="3783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75" name="Group 374">
            <a:extLst>
              <a:ext uri="{FF2B5EF4-FFF2-40B4-BE49-F238E27FC236}">
                <a16:creationId xmlns:a16="http://schemas.microsoft.com/office/drawing/2014/main" id="{1C4EB0F5-B376-1B49-B215-6469251CBEA6}"/>
              </a:ext>
            </a:extLst>
          </p:cNvPr>
          <p:cNvGrpSpPr/>
          <p:nvPr/>
        </p:nvGrpSpPr>
        <p:grpSpPr>
          <a:xfrm>
            <a:off x="8454879" y="10748595"/>
            <a:ext cx="988410" cy="1332915"/>
            <a:chOff x="3411669" y="15346031"/>
            <a:chExt cx="988410" cy="1332915"/>
          </a:xfrm>
        </p:grpSpPr>
        <p:cxnSp>
          <p:nvCxnSpPr>
            <p:cNvPr id="376" name="Straight Connector 375">
              <a:extLst>
                <a:ext uri="{FF2B5EF4-FFF2-40B4-BE49-F238E27FC236}">
                  <a16:creationId xmlns:a16="http://schemas.microsoft.com/office/drawing/2014/main" id="{6923F4C6-0891-064C-A8B8-C74574EBD30F}"/>
                </a:ext>
              </a:extLst>
            </p:cNvPr>
            <p:cNvCxnSpPr>
              <a:cxnSpLocks/>
              <a:stCxn id="377" idx="2"/>
            </p:cNvCxnSpPr>
            <p:nvPr/>
          </p:nvCxnSpPr>
          <p:spPr>
            <a:xfrm flipH="1">
              <a:off x="3632160" y="15900029"/>
              <a:ext cx="273714" cy="778917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7" name="TextBox 376">
              <a:extLst>
                <a:ext uri="{FF2B5EF4-FFF2-40B4-BE49-F238E27FC236}">
                  <a16:creationId xmlns:a16="http://schemas.microsoft.com/office/drawing/2014/main" id="{8878EEF4-5EAE-E645-B645-D1262EFD19AD}"/>
                </a:ext>
              </a:extLst>
            </p:cNvPr>
            <p:cNvSpPr txBox="1"/>
            <p:nvPr/>
          </p:nvSpPr>
          <p:spPr>
            <a:xfrm>
              <a:off x="3411669" y="15346031"/>
              <a:ext cx="98841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/>
                <a:t>analysing historical interpretations</a:t>
              </a:r>
            </a:p>
          </p:txBody>
        </p:sp>
        <p:pic>
          <p:nvPicPr>
            <p:cNvPr id="378" name="Picture 2" descr="Improve Skill Icons - Download Free Vector Icons | Noun Project">
              <a:extLst>
                <a:ext uri="{FF2B5EF4-FFF2-40B4-BE49-F238E27FC236}">
                  <a16:creationId xmlns:a16="http://schemas.microsoft.com/office/drawing/2014/main" id="{8C1CECF7-2D9D-4D4C-9AA5-4A3712AF090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86788" y="15880752"/>
              <a:ext cx="378382" cy="3783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87" name="Group 486">
            <a:extLst>
              <a:ext uri="{FF2B5EF4-FFF2-40B4-BE49-F238E27FC236}">
                <a16:creationId xmlns:a16="http://schemas.microsoft.com/office/drawing/2014/main" id="{9087DB0F-7F15-C64D-ADD5-2AC5144500B1}"/>
              </a:ext>
            </a:extLst>
          </p:cNvPr>
          <p:cNvGrpSpPr/>
          <p:nvPr/>
        </p:nvGrpSpPr>
        <p:grpSpPr>
          <a:xfrm>
            <a:off x="2058461" y="7016817"/>
            <a:ext cx="984686" cy="1453894"/>
            <a:chOff x="3874652" y="13903990"/>
            <a:chExt cx="984686" cy="1453894"/>
          </a:xfrm>
        </p:grpSpPr>
        <p:sp>
          <p:nvSpPr>
            <p:cNvPr id="488" name="TextBox 487">
              <a:extLst>
                <a:ext uri="{FF2B5EF4-FFF2-40B4-BE49-F238E27FC236}">
                  <a16:creationId xmlns:a16="http://schemas.microsoft.com/office/drawing/2014/main" id="{E85A88EA-AC3B-EE4D-8AD6-17B0235BB27E}"/>
                </a:ext>
              </a:extLst>
            </p:cNvPr>
            <p:cNvSpPr txBox="1"/>
            <p:nvPr/>
          </p:nvSpPr>
          <p:spPr>
            <a:xfrm>
              <a:off x="3874652" y="14957774"/>
              <a:ext cx="98468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/>
                <a:t>change &amp; significance</a:t>
              </a:r>
            </a:p>
          </p:txBody>
        </p:sp>
        <p:cxnSp>
          <p:nvCxnSpPr>
            <p:cNvPr id="489" name="Straight Connector 488">
              <a:extLst>
                <a:ext uri="{FF2B5EF4-FFF2-40B4-BE49-F238E27FC236}">
                  <a16:creationId xmlns:a16="http://schemas.microsoft.com/office/drawing/2014/main" id="{6B7AAC61-2421-DA49-887A-1E4415006BD8}"/>
                </a:ext>
              </a:extLst>
            </p:cNvPr>
            <p:cNvCxnSpPr>
              <a:cxnSpLocks/>
              <a:stCxn id="490" idx="0"/>
            </p:cNvCxnSpPr>
            <p:nvPr/>
          </p:nvCxnSpPr>
          <p:spPr>
            <a:xfrm flipV="1">
              <a:off x="4353474" y="13903990"/>
              <a:ext cx="350296" cy="705492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90" name="Picture 2" descr="Improve Skill Icons - Download Free Vector Icons | Noun Project">
              <a:extLst>
                <a:ext uri="{FF2B5EF4-FFF2-40B4-BE49-F238E27FC236}">
                  <a16:creationId xmlns:a16="http://schemas.microsoft.com/office/drawing/2014/main" id="{E23C79F8-9AD1-EB4F-B7E8-D0642536716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4283" y="14609482"/>
              <a:ext cx="378382" cy="3783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9617A753-8FF5-6F4F-8E65-A9611CBF301E}"/>
              </a:ext>
            </a:extLst>
          </p:cNvPr>
          <p:cNvGrpSpPr/>
          <p:nvPr/>
        </p:nvGrpSpPr>
        <p:grpSpPr>
          <a:xfrm>
            <a:off x="6794167" y="5888552"/>
            <a:ext cx="1382112" cy="1270829"/>
            <a:chOff x="6559629" y="16244694"/>
            <a:chExt cx="1382112" cy="1270829"/>
          </a:xfrm>
        </p:grpSpPr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EA6C2322-8D8D-3346-A578-61054634CACF}"/>
                </a:ext>
              </a:extLst>
            </p:cNvPr>
            <p:cNvCxnSpPr>
              <a:cxnSpLocks/>
              <a:stCxn id="128" idx="0"/>
            </p:cNvCxnSpPr>
            <p:nvPr/>
          </p:nvCxnSpPr>
          <p:spPr>
            <a:xfrm>
              <a:off x="7250685" y="16448522"/>
              <a:ext cx="17942" cy="1067001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58713B2A-7A93-5240-A3EF-9E58C38F5228}"/>
                </a:ext>
              </a:extLst>
            </p:cNvPr>
            <p:cNvSpPr txBox="1"/>
            <p:nvPr/>
          </p:nvSpPr>
          <p:spPr>
            <a:xfrm>
              <a:off x="6559629" y="16448522"/>
              <a:ext cx="1382112" cy="70788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/>
                <a:t>Why did the Second World War change Britain’s role in the World?</a:t>
              </a:r>
            </a:p>
          </p:txBody>
        </p:sp>
        <p:pic>
          <p:nvPicPr>
            <p:cNvPr id="129" name="Picture 6" descr="Key Icon | Endless Icons">
              <a:extLst>
                <a:ext uri="{FF2B5EF4-FFF2-40B4-BE49-F238E27FC236}">
                  <a16:creationId xmlns:a16="http://schemas.microsoft.com/office/drawing/2014/main" id="{C063F27D-1815-1E46-9C55-45F9FAD5674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671" t="36864" r="30741" b="37897"/>
            <a:stretch/>
          </p:blipFill>
          <p:spPr bwMode="auto">
            <a:xfrm>
              <a:off x="6980347" y="16244694"/>
              <a:ext cx="479430" cy="2349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94" name="Group 493">
            <a:extLst>
              <a:ext uri="{FF2B5EF4-FFF2-40B4-BE49-F238E27FC236}">
                <a16:creationId xmlns:a16="http://schemas.microsoft.com/office/drawing/2014/main" id="{45D353FD-3B87-3D45-AF9E-69C28CE2FAC5}"/>
              </a:ext>
            </a:extLst>
          </p:cNvPr>
          <p:cNvGrpSpPr/>
          <p:nvPr/>
        </p:nvGrpSpPr>
        <p:grpSpPr>
          <a:xfrm>
            <a:off x="8083173" y="5779599"/>
            <a:ext cx="984686" cy="1371972"/>
            <a:chOff x="3874652" y="14609482"/>
            <a:chExt cx="984686" cy="1371972"/>
          </a:xfrm>
        </p:grpSpPr>
        <p:cxnSp>
          <p:nvCxnSpPr>
            <p:cNvPr id="496" name="Straight Connector 495">
              <a:extLst>
                <a:ext uri="{FF2B5EF4-FFF2-40B4-BE49-F238E27FC236}">
                  <a16:creationId xmlns:a16="http://schemas.microsoft.com/office/drawing/2014/main" id="{046F2B9C-181A-FC44-9FEF-84627D4B9C16}"/>
                </a:ext>
              </a:extLst>
            </p:cNvPr>
            <p:cNvCxnSpPr>
              <a:cxnSpLocks/>
              <a:stCxn id="497" idx="2"/>
            </p:cNvCxnSpPr>
            <p:nvPr/>
          </p:nvCxnSpPr>
          <p:spPr>
            <a:xfrm flipH="1">
              <a:off x="3895952" y="14987864"/>
              <a:ext cx="457522" cy="993590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97" name="Picture 2" descr="Improve Skill Icons - Download Free Vector Icons | Noun Project">
              <a:extLst>
                <a:ext uri="{FF2B5EF4-FFF2-40B4-BE49-F238E27FC236}">
                  <a16:creationId xmlns:a16="http://schemas.microsoft.com/office/drawing/2014/main" id="{5BAB0720-4F8B-A34E-8FAE-7C7AFCE7FA9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4283" y="14609482"/>
              <a:ext cx="378382" cy="3783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95" name="TextBox 494">
              <a:extLst>
                <a:ext uri="{FF2B5EF4-FFF2-40B4-BE49-F238E27FC236}">
                  <a16:creationId xmlns:a16="http://schemas.microsoft.com/office/drawing/2014/main" id="{6C5BBA01-73FF-7E48-8697-F104BF38D2EB}"/>
                </a:ext>
              </a:extLst>
            </p:cNvPr>
            <p:cNvSpPr txBox="1"/>
            <p:nvPr/>
          </p:nvSpPr>
          <p:spPr>
            <a:xfrm>
              <a:off x="3874652" y="14957774"/>
              <a:ext cx="984686" cy="55399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/>
                <a:t>analysing historical interpretations</a:t>
              </a:r>
            </a:p>
          </p:txBody>
        </p:sp>
      </p:grpSp>
      <p:grpSp>
        <p:nvGrpSpPr>
          <p:cNvPr id="500" name="Group 499">
            <a:extLst>
              <a:ext uri="{FF2B5EF4-FFF2-40B4-BE49-F238E27FC236}">
                <a16:creationId xmlns:a16="http://schemas.microsoft.com/office/drawing/2014/main" id="{FA3E3AD6-F273-A843-BA7C-05C5E12A9BE9}"/>
              </a:ext>
            </a:extLst>
          </p:cNvPr>
          <p:cNvGrpSpPr/>
          <p:nvPr/>
        </p:nvGrpSpPr>
        <p:grpSpPr>
          <a:xfrm>
            <a:off x="3115281" y="8121689"/>
            <a:ext cx="984686" cy="1116959"/>
            <a:chOff x="3845777" y="14869364"/>
            <a:chExt cx="984686" cy="1116959"/>
          </a:xfrm>
        </p:grpSpPr>
        <p:sp>
          <p:nvSpPr>
            <p:cNvPr id="501" name="TextBox 500">
              <a:extLst>
                <a:ext uri="{FF2B5EF4-FFF2-40B4-BE49-F238E27FC236}">
                  <a16:creationId xmlns:a16="http://schemas.microsoft.com/office/drawing/2014/main" id="{BD64BAFD-4E0A-F54B-93E4-821B4FFF28C5}"/>
                </a:ext>
              </a:extLst>
            </p:cNvPr>
            <p:cNvSpPr txBox="1"/>
            <p:nvPr/>
          </p:nvSpPr>
          <p:spPr>
            <a:xfrm>
              <a:off x="3845777" y="15236906"/>
              <a:ext cx="98468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/>
                <a:t>causation</a:t>
              </a:r>
            </a:p>
          </p:txBody>
        </p:sp>
        <p:cxnSp>
          <p:nvCxnSpPr>
            <p:cNvPr id="502" name="Straight Connector 501">
              <a:extLst>
                <a:ext uri="{FF2B5EF4-FFF2-40B4-BE49-F238E27FC236}">
                  <a16:creationId xmlns:a16="http://schemas.microsoft.com/office/drawing/2014/main" id="{031275F4-983D-6246-AFB6-E51B4F5F6CB6}"/>
                </a:ext>
              </a:extLst>
            </p:cNvPr>
            <p:cNvCxnSpPr>
              <a:cxnSpLocks/>
              <a:stCxn id="501" idx="2"/>
            </p:cNvCxnSpPr>
            <p:nvPr/>
          </p:nvCxnSpPr>
          <p:spPr>
            <a:xfrm>
              <a:off x="4338120" y="15483127"/>
              <a:ext cx="0" cy="503196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03" name="Picture 2" descr="Improve Skill Icons - Download Free Vector Icons | Noun Project">
              <a:extLst>
                <a:ext uri="{FF2B5EF4-FFF2-40B4-BE49-F238E27FC236}">
                  <a16:creationId xmlns:a16="http://schemas.microsoft.com/office/drawing/2014/main" id="{7A52FD50-0FCE-1A49-81B5-51F479A4DDA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4283" y="14869364"/>
              <a:ext cx="378382" cy="3783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160" name="Group 2159">
            <a:extLst>
              <a:ext uri="{FF2B5EF4-FFF2-40B4-BE49-F238E27FC236}">
                <a16:creationId xmlns:a16="http://schemas.microsoft.com/office/drawing/2014/main" id="{5B1FB95D-219B-E74A-9BE9-A37946725CF9}"/>
              </a:ext>
            </a:extLst>
          </p:cNvPr>
          <p:cNvGrpSpPr/>
          <p:nvPr/>
        </p:nvGrpSpPr>
        <p:grpSpPr>
          <a:xfrm>
            <a:off x="3094721" y="14752105"/>
            <a:ext cx="954461" cy="1099367"/>
            <a:chOff x="2873340" y="14684346"/>
            <a:chExt cx="954461" cy="1099367"/>
          </a:xfrm>
        </p:grpSpPr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2C34E0B8-4390-A04B-9359-93616624422E}"/>
                </a:ext>
              </a:extLst>
            </p:cNvPr>
            <p:cNvGrpSpPr/>
            <p:nvPr/>
          </p:nvGrpSpPr>
          <p:grpSpPr>
            <a:xfrm>
              <a:off x="2873340" y="14684346"/>
              <a:ext cx="954461" cy="1099367"/>
              <a:chOff x="3330520" y="14731939"/>
              <a:chExt cx="954461" cy="1099367"/>
            </a:xfrm>
          </p:grpSpPr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3DF45048-E281-304F-A14D-6BFD5605AA7D}"/>
                  </a:ext>
                </a:extLst>
              </p:cNvPr>
              <p:cNvSpPr txBox="1"/>
              <p:nvPr/>
            </p:nvSpPr>
            <p:spPr>
              <a:xfrm>
                <a:off x="3330520" y="14731939"/>
                <a:ext cx="954461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How reliable is the Bayeux Tapestry?</a:t>
                </a:r>
              </a:p>
            </p:txBody>
          </p: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4E6A443B-B2DC-F540-87AC-55FB01C5347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07750" y="15442687"/>
                <a:ext cx="0" cy="388619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2159" name="Picture 8" descr="Reliable Icons - Download Free Vector Icons | Noun Project">
              <a:extLst>
                <a:ext uri="{FF2B5EF4-FFF2-40B4-BE49-F238E27FC236}">
                  <a16:creationId xmlns:a16="http://schemas.microsoft.com/office/drawing/2014/main" id="{01A21E6C-8728-1744-A6BF-B8694804E20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4741" y="14967283"/>
              <a:ext cx="444907" cy="4449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28562ACD-2636-5241-AA5B-FB3349001438}"/>
              </a:ext>
            </a:extLst>
          </p:cNvPr>
          <p:cNvGrpSpPr/>
          <p:nvPr/>
        </p:nvGrpSpPr>
        <p:grpSpPr>
          <a:xfrm>
            <a:off x="5839456" y="12891481"/>
            <a:ext cx="1214980" cy="1304869"/>
            <a:chOff x="8052593" y="6682157"/>
            <a:chExt cx="1214980" cy="1304869"/>
          </a:xfrm>
        </p:grpSpPr>
        <p:sp>
          <p:nvSpPr>
            <p:cNvPr id="139" name="Oval 138">
              <a:extLst>
                <a:ext uri="{FF2B5EF4-FFF2-40B4-BE49-F238E27FC236}">
                  <a16:creationId xmlns:a16="http://schemas.microsoft.com/office/drawing/2014/main" id="{4F167197-933D-C54F-99DE-D10D9EDAD713}"/>
                </a:ext>
              </a:extLst>
            </p:cNvPr>
            <p:cNvSpPr/>
            <p:nvPr/>
          </p:nvSpPr>
          <p:spPr>
            <a:xfrm>
              <a:off x="8052593" y="6682157"/>
              <a:ext cx="1214980" cy="130486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29FF3687-913D-1C46-A98B-70619C91FCCD}"/>
                </a:ext>
              </a:extLst>
            </p:cNvPr>
            <p:cNvSpPr/>
            <p:nvPr/>
          </p:nvSpPr>
          <p:spPr>
            <a:xfrm>
              <a:off x="8251939" y="6882940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Year</a:t>
              </a:r>
            </a:p>
            <a:p>
              <a:pPr algn="ctr"/>
              <a:r>
                <a:rPr lang="en-US" sz="3600" b="1" dirty="0">
                  <a:solidFill>
                    <a:schemeClr val="tx1"/>
                  </a:solidFill>
                </a:rPr>
                <a:t>8</a:t>
              </a:r>
            </a:p>
          </p:txBody>
        </p:sp>
      </p:grpSp>
      <p:pic>
        <p:nvPicPr>
          <p:cNvPr id="2162" name="Picture 12" descr="Bow Arrow Drawn - Free vector graphic on Pixabay">
            <a:extLst>
              <a:ext uri="{FF2B5EF4-FFF2-40B4-BE49-F238E27FC236}">
                <a16:creationId xmlns:a16="http://schemas.microsoft.com/office/drawing/2014/main" id="{3C9127DC-7FAB-5548-A945-6C3AD525FB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9908" y="14880657"/>
            <a:ext cx="376830" cy="367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166" name="Group 2165">
            <a:extLst>
              <a:ext uri="{FF2B5EF4-FFF2-40B4-BE49-F238E27FC236}">
                <a16:creationId xmlns:a16="http://schemas.microsoft.com/office/drawing/2014/main" id="{36CDEAF7-55E7-634D-AD40-C5CA9A84EA09}"/>
              </a:ext>
            </a:extLst>
          </p:cNvPr>
          <p:cNvGrpSpPr/>
          <p:nvPr/>
        </p:nvGrpSpPr>
        <p:grpSpPr>
          <a:xfrm>
            <a:off x="3316292" y="15938095"/>
            <a:ext cx="1070715" cy="1277057"/>
            <a:chOff x="3220042" y="16024720"/>
            <a:chExt cx="1070715" cy="1277057"/>
          </a:xfrm>
        </p:grpSpPr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AD66D85C-B6DF-5B41-AF43-FFD5723E7DAF}"/>
                </a:ext>
              </a:extLst>
            </p:cNvPr>
            <p:cNvGrpSpPr/>
            <p:nvPr/>
          </p:nvGrpSpPr>
          <p:grpSpPr>
            <a:xfrm>
              <a:off x="3220042" y="16024720"/>
              <a:ext cx="1070715" cy="904020"/>
              <a:chOff x="3788623" y="14255952"/>
              <a:chExt cx="1070715" cy="904020"/>
            </a:xfrm>
          </p:grpSpPr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8636DB17-76DA-894D-B318-3D89D42C82DD}"/>
                  </a:ext>
                </a:extLst>
              </p:cNvPr>
              <p:cNvSpPr txBox="1"/>
              <p:nvPr/>
            </p:nvSpPr>
            <p:spPr>
              <a:xfrm>
                <a:off x="3788623" y="14605974"/>
                <a:ext cx="1070715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dirty="0"/>
                  <a:t>How did William conquer England?</a:t>
                </a:r>
              </a:p>
            </p:txBody>
          </p: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154006E9-17ED-3B41-B532-82263AD4FFA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4345830" y="14255952"/>
                <a:ext cx="7644" cy="353530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2165" name="Picture 14" descr="castle icon | IconBros">
              <a:extLst>
                <a:ext uri="{FF2B5EF4-FFF2-40B4-BE49-F238E27FC236}">
                  <a16:creationId xmlns:a16="http://schemas.microsoft.com/office/drawing/2014/main" id="{2726913D-2244-3648-B665-1A6FC1A9825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44433" y="16921213"/>
              <a:ext cx="380564" cy="3805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168" name="Group 2167">
            <a:extLst>
              <a:ext uri="{FF2B5EF4-FFF2-40B4-BE49-F238E27FC236}">
                <a16:creationId xmlns:a16="http://schemas.microsoft.com/office/drawing/2014/main" id="{76175EA2-22A1-E643-ABDE-860B9A02154C}"/>
              </a:ext>
            </a:extLst>
          </p:cNvPr>
          <p:cNvGrpSpPr/>
          <p:nvPr/>
        </p:nvGrpSpPr>
        <p:grpSpPr>
          <a:xfrm>
            <a:off x="3001383" y="12614899"/>
            <a:ext cx="1159123" cy="1007612"/>
            <a:chOff x="868107" y="12601247"/>
            <a:chExt cx="1159123" cy="1007612"/>
          </a:xfrm>
        </p:grpSpPr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817FB51D-B91D-2443-97FF-78D0331CB642}"/>
                </a:ext>
              </a:extLst>
            </p:cNvPr>
            <p:cNvGrpSpPr/>
            <p:nvPr/>
          </p:nvGrpSpPr>
          <p:grpSpPr>
            <a:xfrm>
              <a:off x="1072769" y="12601247"/>
              <a:ext cx="954461" cy="1007612"/>
              <a:chOff x="3330520" y="14731939"/>
              <a:chExt cx="954461" cy="1007612"/>
            </a:xfrm>
          </p:grpSpPr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FB6DAC99-2980-B74D-A086-9855737B99F5}"/>
                  </a:ext>
                </a:extLst>
              </p:cNvPr>
              <p:cNvSpPr txBox="1"/>
              <p:nvPr/>
            </p:nvSpPr>
            <p:spPr>
              <a:xfrm>
                <a:off x="3330520" y="14731939"/>
                <a:ext cx="954461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dirty="0"/>
                  <a:t>Why is the magna Carta significant?</a:t>
                </a:r>
              </a:p>
            </p:txBody>
          </p: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073C48F1-D83C-5148-B652-5F0B2A5D347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330520" y="15297950"/>
                <a:ext cx="213439" cy="441601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2167" name="Picture 16" descr="Charter Icon Stock Illustrations – 2,524 Charter Icon Stock Illustrations,  Vectors &amp;amp; Clipart - Dreamstime">
              <a:extLst>
                <a:ext uri="{FF2B5EF4-FFF2-40B4-BE49-F238E27FC236}">
                  <a16:creationId xmlns:a16="http://schemas.microsoft.com/office/drawing/2014/main" id="{6ED36083-1D9E-5F42-851F-3DFA5E8E606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58" t="18395" r="33092" b="30152"/>
            <a:stretch/>
          </p:blipFill>
          <p:spPr bwMode="auto">
            <a:xfrm>
              <a:off x="868107" y="12638808"/>
              <a:ext cx="335351" cy="4908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71107FC8-C2E0-D345-727A-BC4389342E19}"/>
              </a:ext>
            </a:extLst>
          </p:cNvPr>
          <p:cNvGrpSpPr/>
          <p:nvPr/>
        </p:nvGrpSpPr>
        <p:grpSpPr>
          <a:xfrm>
            <a:off x="1884215" y="12404064"/>
            <a:ext cx="1086378" cy="1239273"/>
            <a:chOff x="1884215" y="12404064"/>
            <a:chExt cx="1086378" cy="1239273"/>
          </a:xfrm>
        </p:grpSpPr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45036019-C6A0-9C45-9CD1-8E58808232FC}"/>
                </a:ext>
              </a:extLst>
            </p:cNvPr>
            <p:cNvGrpSpPr/>
            <p:nvPr/>
          </p:nvGrpSpPr>
          <p:grpSpPr>
            <a:xfrm>
              <a:off x="1884215" y="12404064"/>
              <a:ext cx="1086378" cy="1239273"/>
              <a:chOff x="3562601" y="14996560"/>
              <a:chExt cx="1086378" cy="1467877"/>
            </a:xfrm>
          </p:grpSpPr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80705A9D-6B29-2345-B8C9-0A3FA305B4F7}"/>
                  </a:ext>
                </a:extLst>
              </p:cNvPr>
              <p:cNvSpPr txBox="1"/>
              <p:nvPr/>
            </p:nvSpPr>
            <p:spPr>
              <a:xfrm>
                <a:off x="3562601" y="14996560"/>
                <a:ext cx="1086378" cy="6561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GB" sz="1000" dirty="0"/>
                  <a:t>Why was Thomas Becket murdered?</a:t>
                </a:r>
              </a:p>
            </p:txBody>
          </p: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D6378A3D-D8E9-7F47-9DC9-3ABE3149155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298841" y="15660854"/>
                <a:ext cx="188803" cy="803583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2169" name="Picture 18" descr="Sword icon PNG and SVG Vector Free Download">
              <a:extLst>
                <a:ext uri="{FF2B5EF4-FFF2-40B4-BE49-F238E27FC236}">
                  <a16:creationId xmlns:a16="http://schemas.microsoft.com/office/drawing/2014/main" id="{AD4CF205-7450-0F47-B02E-780697B575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39881" y="12595228"/>
              <a:ext cx="359876" cy="3582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449" name="Picture 20" descr="Norman style warriors Icons PNG - Free PNG and Icons Downloads">
            <a:extLst>
              <a:ext uri="{FF2B5EF4-FFF2-40B4-BE49-F238E27FC236}">
                <a16:creationId xmlns:a16="http://schemas.microsoft.com/office/drawing/2014/main" id="{A93452DA-C2AC-3A47-AB92-7744745EC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0613" y="14326543"/>
            <a:ext cx="852183" cy="400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3" name="Group 42">
            <a:extLst>
              <a:ext uri="{FF2B5EF4-FFF2-40B4-BE49-F238E27FC236}">
                <a16:creationId xmlns:a16="http://schemas.microsoft.com/office/drawing/2014/main" id="{CECA1448-E92E-8E18-EECE-D6D421F651AB}"/>
              </a:ext>
            </a:extLst>
          </p:cNvPr>
          <p:cNvGrpSpPr/>
          <p:nvPr/>
        </p:nvGrpSpPr>
        <p:grpSpPr>
          <a:xfrm>
            <a:off x="141415" y="15075540"/>
            <a:ext cx="1224781" cy="1105882"/>
            <a:chOff x="393263" y="16156256"/>
            <a:chExt cx="1224781" cy="1105882"/>
          </a:xfrm>
        </p:grpSpPr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2916AC2D-1450-5140-9893-EC88F01DF1E9}"/>
                </a:ext>
              </a:extLst>
            </p:cNvPr>
            <p:cNvSpPr txBox="1"/>
            <p:nvPr/>
          </p:nvSpPr>
          <p:spPr>
            <a:xfrm>
              <a:off x="393263" y="16156256"/>
              <a:ext cx="9442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/>
                <a:t>What was it like to live in the Middle Ages?</a:t>
              </a:r>
            </a:p>
          </p:txBody>
        </p: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D4E2556C-C5FC-8C45-B8DD-0025E83BABD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94528" y="16500046"/>
              <a:ext cx="423516" cy="291585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26" name="Picture 6" descr="Key Icon | Endless Icons">
              <a:extLst>
                <a:ext uri="{FF2B5EF4-FFF2-40B4-BE49-F238E27FC236}">
                  <a16:creationId xmlns:a16="http://schemas.microsoft.com/office/drawing/2014/main" id="{ABD35726-B067-BF46-91A1-05717BA09E3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671" t="36864" r="30741" b="37897"/>
            <a:stretch/>
          </p:blipFill>
          <p:spPr bwMode="auto">
            <a:xfrm>
              <a:off x="628392" y="17027206"/>
              <a:ext cx="479430" cy="2349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71" name="Group 170">
            <a:extLst>
              <a:ext uri="{FF2B5EF4-FFF2-40B4-BE49-F238E27FC236}">
                <a16:creationId xmlns:a16="http://schemas.microsoft.com/office/drawing/2014/main" id="{E35AFC38-1B43-58FB-DA7F-940A97E44F8C}"/>
              </a:ext>
            </a:extLst>
          </p:cNvPr>
          <p:cNvGrpSpPr/>
          <p:nvPr/>
        </p:nvGrpSpPr>
        <p:grpSpPr>
          <a:xfrm>
            <a:off x="501076" y="15822137"/>
            <a:ext cx="1077384" cy="1075676"/>
            <a:chOff x="501076" y="15822137"/>
            <a:chExt cx="1077384" cy="1075676"/>
          </a:xfrm>
        </p:grpSpPr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C81ACCAA-C3DD-AE47-939D-26C4DE055CF6}"/>
                </a:ext>
              </a:extLst>
            </p:cNvPr>
            <p:cNvGrpSpPr/>
            <p:nvPr/>
          </p:nvGrpSpPr>
          <p:grpSpPr>
            <a:xfrm>
              <a:off x="848065" y="15822137"/>
              <a:ext cx="730395" cy="1075676"/>
              <a:chOff x="3836071" y="14431786"/>
              <a:chExt cx="730395" cy="1075676"/>
            </a:xfrm>
          </p:grpSpPr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F0E6E086-9D44-0A4E-BF6B-64522641AF5F}"/>
                  </a:ext>
                </a:extLst>
              </p:cNvPr>
              <p:cNvSpPr txBox="1"/>
              <p:nvPr/>
            </p:nvSpPr>
            <p:spPr>
              <a:xfrm>
                <a:off x="3836071" y="14799576"/>
                <a:ext cx="70004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What was the Feudal system?</a:t>
                </a:r>
              </a:p>
            </p:txBody>
          </p: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2A1BCB07-F99A-D342-B187-043BEF9D428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111391" y="14431786"/>
                <a:ext cx="455075" cy="396366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452" name="Picture 22" descr="The Collapse of the Feudal System">
              <a:extLst>
                <a:ext uri="{FF2B5EF4-FFF2-40B4-BE49-F238E27FC236}">
                  <a16:creationId xmlns:a16="http://schemas.microsoft.com/office/drawing/2014/main" id="{6646D516-009C-7041-8DE6-51247FABA6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501076" y="16263564"/>
              <a:ext cx="468278" cy="4682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453" name="Picture 24" descr="Faq, help, question, question mark, questions icon - Download on Iconfinder">
            <a:extLst>
              <a:ext uri="{FF2B5EF4-FFF2-40B4-BE49-F238E27FC236}">
                <a16:creationId xmlns:a16="http://schemas.microsoft.com/office/drawing/2014/main" id="{01B759C3-77F6-9848-B969-585E9DA665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6645" y="14964396"/>
            <a:ext cx="376831" cy="376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34" name="Group 533">
            <a:extLst>
              <a:ext uri="{FF2B5EF4-FFF2-40B4-BE49-F238E27FC236}">
                <a16:creationId xmlns:a16="http://schemas.microsoft.com/office/drawing/2014/main" id="{7374DEAE-50F0-D246-8A2A-98FF91F6300E}"/>
              </a:ext>
            </a:extLst>
          </p:cNvPr>
          <p:cNvGrpSpPr/>
          <p:nvPr/>
        </p:nvGrpSpPr>
        <p:grpSpPr>
          <a:xfrm>
            <a:off x="1494392" y="5676030"/>
            <a:ext cx="1784623" cy="707887"/>
            <a:chOff x="2598226" y="11296632"/>
            <a:chExt cx="1445865" cy="676865"/>
          </a:xfrm>
        </p:grpSpPr>
        <p:grpSp>
          <p:nvGrpSpPr>
            <p:cNvPr id="535" name="Group 534">
              <a:extLst>
                <a:ext uri="{FF2B5EF4-FFF2-40B4-BE49-F238E27FC236}">
                  <a16:creationId xmlns:a16="http://schemas.microsoft.com/office/drawing/2014/main" id="{9D8F54BA-FA04-FF4F-B726-9415C727EEF8}"/>
                </a:ext>
              </a:extLst>
            </p:cNvPr>
            <p:cNvGrpSpPr/>
            <p:nvPr/>
          </p:nvGrpSpPr>
          <p:grpSpPr>
            <a:xfrm>
              <a:off x="2598226" y="11296632"/>
              <a:ext cx="1155699" cy="676865"/>
              <a:chOff x="3153070" y="13294712"/>
              <a:chExt cx="1155699" cy="676865"/>
            </a:xfrm>
          </p:grpSpPr>
          <p:cxnSp>
            <p:nvCxnSpPr>
              <p:cNvPr id="537" name="Straight Connector 536">
                <a:extLst>
                  <a:ext uri="{FF2B5EF4-FFF2-40B4-BE49-F238E27FC236}">
                    <a16:creationId xmlns:a16="http://schemas.microsoft.com/office/drawing/2014/main" id="{148A88F8-D5F6-C443-A758-02FDD1CED26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3153070" y="13715974"/>
                <a:ext cx="552001" cy="1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8" name="TextBox 537">
                <a:extLst>
                  <a:ext uri="{FF2B5EF4-FFF2-40B4-BE49-F238E27FC236}">
                    <a16:creationId xmlns:a16="http://schemas.microsoft.com/office/drawing/2014/main" id="{9355A5D2-9DC6-E942-87FC-DD946B7A3340}"/>
                  </a:ext>
                </a:extLst>
              </p:cNvPr>
              <p:cNvSpPr txBox="1"/>
              <p:nvPr/>
            </p:nvSpPr>
            <p:spPr>
              <a:xfrm>
                <a:off x="3424335" y="13294712"/>
                <a:ext cx="884434" cy="67686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dirty="0"/>
                  <a:t>How did the First World War change Germany?</a:t>
                </a:r>
              </a:p>
            </p:txBody>
          </p:sp>
        </p:grpSp>
        <p:pic>
          <p:nvPicPr>
            <p:cNvPr id="536" name="Graphic 185">
              <a:extLst>
                <a:ext uri="{FF2B5EF4-FFF2-40B4-BE49-F238E27FC236}">
                  <a16:creationId xmlns:a16="http://schemas.microsoft.com/office/drawing/2014/main" id="{C37F50FD-38F7-DB4C-B017-2285D817204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3384"/>
            <a:stretch/>
          </p:blipFill>
          <p:spPr>
            <a:xfrm>
              <a:off x="3564284" y="11558035"/>
              <a:ext cx="479807" cy="382576"/>
            </a:xfrm>
            <a:prstGeom prst="rect">
              <a:avLst/>
            </a:prstGeom>
          </p:spPr>
        </p:pic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98CB12C-55E5-DC40-A00B-BB4151B5DBFE}"/>
              </a:ext>
            </a:extLst>
          </p:cNvPr>
          <p:cNvGrpSpPr/>
          <p:nvPr/>
        </p:nvGrpSpPr>
        <p:grpSpPr>
          <a:xfrm>
            <a:off x="1340216" y="6509990"/>
            <a:ext cx="1214980" cy="1304869"/>
            <a:chOff x="8052593" y="6682157"/>
            <a:chExt cx="1214980" cy="1304869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2D0BC12-9006-CC4C-A949-F69D89A2F00C}"/>
                </a:ext>
              </a:extLst>
            </p:cNvPr>
            <p:cNvSpPr/>
            <p:nvPr/>
          </p:nvSpPr>
          <p:spPr>
            <a:xfrm>
              <a:off x="8052593" y="6682157"/>
              <a:ext cx="1214980" cy="130486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A1E0ADA4-AB9F-F74E-BD60-9D334A31CFBC}"/>
                </a:ext>
              </a:extLst>
            </p:cNvPr>
            <p:cNvSpPr/>
            <p:nvPr/>
          </p:nvSpPr>
          <p:spPr>
            <a:xfrm>
              <a:off x="8251939" y="6882940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Year</a:t>
              </a:r>
            </a:p>
            <a:p>
              <a:pPr algn="ctr"/>
              <a:r>
                <a:rPr lang="en-US" sz="2800" b="1" dirty="0">
                  <a:solidFill>
                    <a:schemeClr val="tx1"/>
                  </a:solidFill>
                </a:rPr>
                <a:t>10</a:t>
              </a:r>
            </a:p>
          </p:txBody>
        </p:sp>
      </p:grpSp>
      <p:grpSp>
        <p:nvGrpSpPr>
          <p:cNvPr id="543" name="Group 542">
            <a:extLst>
              <a:ext uri="{FF2B5EF4-FFF2-40B4-BE49-F238E27FC236}">
                <a16:creationId xmlns:a16="http://schemas.microsoft.com/office/drawing/2014/main" id="{A5CE06C3-F9FB-384C-B9BA-B137D68B0397}"/>
              </a:ext>
            </a:extLst>
          </p:cNvPr>
          <p:cNvGrpSpPr/>
          <p:nvPr/>
        </p:nvGrpSpPr>
        <p:grpSpPr>
          <a:xfrm>
            <a:off x="246278" y="4409870"/>
            <a:ext cx="1245637" cy="1249782"/>
            <a:chOff x="2097973" y="11572736"/>
            <a:chExt cx="1009190" cy="1195014"/>
          </a:xfrm>
        </p:grpSpPr>
        <p:grpSp>
          <p:nvGrpSpPr>
            <p:cNvPr id="544" name="Group 543">
              <a:extLst>
                <a:ext uri="{FF2B5EF4-FFF2-40B4-BE49-F238E27FC236}">
                  <a16:creationId xmlns:a16="http://schemas.microsoft.com/office/drawing/2014/main" id="{2F5CECF0-82D1-9D4A-AD4F-D74FE38E8FF5}"/>
                </a:ext>
              </a:extLst>
            </p:cNvPr>
            <p:cNvGrpSpPr/>
            <p:nvPr/>
          </p:nvGrpSpPr>
          <p:grpSpPr>
            <a:xfrm>
              <a:off x="2097973" y="11572736"/>
              <a:ext cx="1009190" cy="1195014"/>
              <a:chOff x="2652817" y="13570816"/>
              <a:chExt cx="1009190" cy="1195014"/>
            </a:xfrm>
          </p:grpSpPr>
          <p:cxnSp>
            <p:nvCxnSpPr>
              <p:cNvPr id="546" name="Straight Connector 545">
                <a:extLst>
                  <a:ext uri="{FF2B5EF4-FFF2-40B4-BE49-F238E27FC236}">
                    <a16:creationId xmlns:a16="http://schemas.microsoft.com/office/drawing/2014/main" id="{B640B663-AE66-AC4E-862B-E7A7745EA650}"/>
                  </a:ext>
                </a:extLst>
              </p:cNvPr>
              <p:cNvCxnSpPr>
                <a:cxnSpLocks/>
                <a:stCxn id="545" idx="3"/>
              </p:cNvCxnSpPr>
              <p:nvPr/>
            </p:nvCxnSpPr>
            <p:spPr>
              <a:xfrm>
                <a:off x="3293710" y="14345629"/>
                <a:ext cx="368297" cy="420201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7" name="TextBox 546">
                <a:extLst>
                  <a:ext uri="{FF2B5EF4-FFF2-40B4-BE49-F238E27FC236}">
                    <a16:creationId xmlns:a16="http://schemas.microsoft.com/office/drawing/2014/main" id="{EA52722A-B55C-ED4C-BC75-1C28FC18B8D4}"/>
                  </a:ext>
                </a:extLst>
              </p:cNvPr>
              <p:cNvSpPr txBox="1"/>
              <p:nvPr/>
            </p:nvSpPr>
            <p:spPr>
              <a:xfrm>
                <a:off x="2652817" y="13570816"/>
                <a:ext cx="884434" cy="5297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dirty="0"/>
                  <a:t>Why did the German people vote for Hitler?</a:t>
                </a:r>
              </a:p>
            </p:txBody>
          </p:sp>
        </p:grpSp>
        <p:pic>
          <p:nvPicPr>
            <p:cNvPr id="545" name="Graphic 185">
              <a:extLst>
                <a:ext uri="{FF2B5EF4-FFF2-40B4-BE49-F238E27FC236}">
                  <a16:creationId xmlns:a16="http://schemas.microsoft.com/office/drawing/2014/main" id="{D8F7A25C-27E8-3C47-9CC4-C62D53F1257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220" b="16220"/>
            <a:stretch/>
          </p:blipFill>
          <p:spPr>
            <a:xfrm>
              <a:off x="2259059" y="12156261"/>
              <a:ext cx="479807" cy="382576"/>
            </a:xfrm>
            <a:prstGeom prst="rect">
              <a:avLst/>
            </a:prstGeom>
          </p:spPr>
        </p:pic>
      </p:grpSp>
      <p:grpSp>
        <p:nvGrpSpPr>
          <p:cNvPr id="551" name="Group 550">
            <a:extLst>
              <a:ext uri="{FF2B5EF4-FFF2-40B4-BE49-F238E27FC236}">
                <a16:creationId xmlns:a16="http://schemas.microsoft.com/office/drawing/2014/main" id="{4A089754-176E-0346-802B-9FD57184290B}"/>
              </a:ext>
            </a:extLst>
          </p:cNvPr>
          <p:cNvGrpSpPr/>
          <p:nvPr/>
        </p:nvGrpSpPr>
        <p:grpSpPr>
          <a:xfrm>
            <a:off x="454925" y="3844621"/>
            <a:ext cx="1601706" cy="1160521"/>
            <a:chOff x="1716300" y="12074197"/>
            <a:chExt cx="1297669" cy="1109664"/>
          </a:xfrm>
        </p:grpSpPr>
        <p:grpSp>
          <p:nvGrpSpPr>
            <p:cNvPr id="552" name="Group 551">
              <a:extLst>
                <a:ext uri="{FF2B5EF4-FFF2-40B4-BE49-F238E27FC236}">
                  <a16:creationId xmlns:a16="http://schemas.microsoft.com/office/drawing/2014/main" id="{8E5AC053-76CC-AC41-8C02-832CE5087C0B}"/>
                </a:ext>
              </a:extLst>
            </p:cNvPr>
            <p:cNvGrpSpPr/>
            <p:nvPr/>
          </p:nvGrpSpPr>
          <p:grpSpPr>
            <a:xfrm>
              <a:off x="2129535" y="12074197"/>
              <a:ext cx="884434" cy="1109664"/>
              <a:chOff x="2684379" y="14072277"/>
              <a:chExt cx="884434" cy="1109664"/>
            </a:xfrm>
          </p:grpSpPr>
          <p:cxnSp>
            <p:nvCxnSpPr>
              <p:cNvPr id="554" name="Straight Connector 553">
                <a:extLst>
                  <a:ext uri="{FF2B5EF4-FFF2-40B4-BE49-F238E27FC236}">
                    <a16:creationId xmlns:a16="http://schemas.microsoft.com/office/drawing/2014/main" id="{C388B09F-CD00-134C-802E-4A4D5B7E8593}"/>
                  </a:ext>
                </a:extLst>
              </p:cNvPr>
              <p:cNvCxnSpPr>
                <a:cxnSpLocks/>
                <a:stCxn id="555" idx="2"/>
              </p:cNvCxnSpPr>
              <p:nvPr/>
            </p:nvCxnSpPr>
            <p:spPr>
              <a:xfrm>
                <a:off x="3126596" y="14601998"/>
                <a:ext cx="273232" cy="579943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5" name="TextBox 554">
                <a:extLst>
                  <a:ext uri="{FF2B5EF4-FFF2-40B4-BE49-F238E27FC236}">
                    <a16:creationId xmlns:a16="http://schemas.microsoft.com/office/drawing/2014/main" id="{276ECDB8-F84F-FE44-BF48-F89DC0CED09A}"/>
                  </a:ext>
                </a:extLst>
              </p:cNvPr>
              <p:cNvSpPr txBox="1"/>
              <p:nvPr/>
            </p:nvSpPr>
            <p:spPr>
              <a:xfrm>
                <a:off x="2684379" y="14072277"/>
                <a:ext cx="884434" cy="52972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dirty="0"/>
                  <a:t>How did Hitler seize control of Germany?</a:t>
                </a:r>
              </a:p>
            </p:txBody>
          </p:sp>
        </p:grpSp>
        <p:pic>
          <p:nvPicPr>
            <p:cNvPr id="553" name="Graphic 185">
              <a:extLst>
                <a:ext uri="{FF2B5EF4-FFF2-40B4-BE49-F238E27FC236}">
                  <a16:creationId xmlns:a16="http://schemas.microsoft.com/office/drawing/2014/main" id="{B8B4AD56-04D8-7C46-9D59-DD680077302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220" b="16220"/>
            <a:stretch/>
          </p:blipFill>
          <p:spPr>
            <a:xfrm>
              <a:off x="1716300" y="12156216"/>
              <a:ext cx="479807" cy="382576"/>
            </a:xfrm>
            <a:prstGeom prst="rect">
              <a:avLst/>
            </a:prstGeom>
          </p:spPr>
        </p:pic>
      </p:grpSp>
      <p:grpSp>
        <p:nvGrpSpPr>
          <p:cNvPr id="473" name="Group 472">
            <a:extLst>
              <a:ext uri="{FF2B5EF4-FFF2-40B4-BE49-F238E27FC236}">
                <a16:creationId xmlns:a16="http://schemas.microsoft.com/office/drawing/2014/main" id="{BEE952F5-F92A-2645-B070-907A41477A4F}"/>
              </a:ext>
            </a:extLst>
          </p:cNvPr>
          <p:cNvGrpSpPr/>
          <p:nvPr/>
        </p:nvGrpSpPr>
        <p:grpSpPr>
          <a:xfrm>
            <a:off x="2094767" y="3826867"/>
            <a:ext cx="1432282" cy="1226396"/>
            <a:chOff x="2094767" y="3826867"/>
            <a:chExt cx="1432282" cy="1226396"/>
          </a:xfrm>
        </p:grpSpPr>
        <p:sp>
          <p:nvSpPr>
            <p:cNvPr id="562" name="TextBox 561">
              <a:extLst>
                <a:ext uri="{FF2B5EF4-FFF2-40B4-BE49-F238E27FC236}">
                  <a16:creationId xmlns:a16="http://schemas.microsoft.com/office/drawing/2014/main" id="{C66E10A2-6CC1-0F43-A9F4-04E8D2624893}"/>
                </a:ext>
              </a:extLst>
            </p:cNvPr>
            <p:cNvSpPr txBox="1"/>
            <p:nvPr/>
          </p:nvSpPr>
          <p:spPr>
            <a:xfrm>
              <a:off x="2435397" y="3826867"/>
              <a:ext cx="1091652" cy="55399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dirty="0"/>
                <a:t>How did Hitler change Germany?</a:t>
              </a:r>
            </a:p>
          </p:txBody>
        </p:sp>
        <p:pic>
          <p:nvPicPr>
            <p:cNvPr id="469" name="Picture 26" descr="Nazi Icon High Res Stock Images | Shutterstock">
              <a:extLst>
                <a:ext uri="{FF2B5EF4-FFF2-40B4-BE49-F238E27FC236}">
                  <a16:creationId xmlns:a16="http://schemas.microsoft.com/office/drawing/2014/main" id="{7CD3F977-F4B8-4844-B0D5-4B16EB19DE7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396" t="6326" r="8855" b="39268"/>
            <a:stretch/>
          </p:blipFill>
          <p:spPr bwMode="auto">
            <a:xfrm>
              <a:off x="2094767" y="3903811"/>
              <a:ext cx="503621" cy="4001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563" name="Straight Connector 562">
              <a:extLst>
                <a:ext uri="{FF2B5EF4-FFF2-40B4-BE49-F238E27FC236}">
                  <a16:creationId xmlns:a16="http://schemas.microsoft.com/office/drawing/2014/main" id="{71E50E95-3DF7-7948-B728-EB51FBF6D5AD}"/>
                </a:ext>
              </a:extLst>
            </p:cNvPr>
            <p:cNvCxnSpPr>
              <a:cxnSpLocks/>
              <a:stCxn id="562" idx="2"/>
            </p:cNvCxnSpPr>
            <p:nvPr/>
          </p:nvCxnSpPr>
          <p:spPr>
            <a:xfrm>
              <a:off x="2981223" y="4380865"/>
              <a:ext cx="0" cy="672398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0" name="Group 569">
            <a:extLst>
              <a:ext uri="{FF2B5EF4-FFF2-40B4-BE49-F238E27FC236}">
                <a16:creationId xmlns:a16="http://schemas.microsoft.com/office/drawing/2014/main" id="{8D37F186-8030-8C48-B5CA-96D44317F7B9}"/>
              </a:ext>
            </a:extLst>
          </p:cNvPr>
          <p:cNvGrpSpPr/>
          <p:nvPr/>
        </p:nvGrpSpPr>
        <p:grpSpPr>
          <a:xfrm>
            <a:off x="3480515" y="3863704"/>
            <a:ext cx="1091652" cy="1083680"/>
            <a:chOff x="2137014" y="3884560"/>
            <a:chExt cx="1091652" cy="1083680"/>
          </a:xfrm>
        </p:grpSpPr>
        <p:sp>
          <p:nvSpPr>
            <p:cNvPr id="571" name="TextBox 570">
              <a:extLst>
                <a:ext uri="{FF2B5EF4-FFF2-40B4-BE49-F238E27FC236}">
                  <a16:creationId xmlns:a16="http://schemas.microsoft.com/office/drawing/2014/main" id="{3E82589F-F47D-2145-A12E-38C673DB25E3}"/>
                </a:ext>
              </a:extLst>
            </p:cNvPr>
            <p:cNvSpPr txBox="1"/>
            <p:nvPr/>
          </p:nvSpPr>
          <p:spPr>
            <a:xfrm>
              <a:off x="2137014" y="4231128"/>
              <a:ext cx="1091652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GB" sz="1000" dirty="0"/>
                <a:t>What caused the Cold War?</a:t>
              </a:r>
            </a:p>
          </p:txBody>
        </p:sp>
        <p:pic>
          <p:nvPicPr>
            <p:cNvPr id="572" name="Picture 26">
              <a:extLst>
                <a:ext uri="{FF2B5EF4-FFF2-40B4-BE49-F238E27FC236}">
                  <a16:creationId xmlns:a16="http://schemas.microsoft.com/office/drawing/2014/main" id="{C04FD5DB-931E-B44D-B309-15F9E79C390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0277" b="10277"/>
            <a:stretch/>
          </p:blipFill>
          <p:spPr bwMode="auto">
            <a:xfrm>
              <a:off x="2171769" y="3884560"/>
              <a:ext cx="503621" cy="4001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573" name="Straight Connector 572">
              <a:extLst>
                <a:ext uri="{FF2B5EF4-FFF2-40B4-BE49-F238E27FC236}">
                  <a16:creationId xmlns:a16="http://schemas.microsoft.com/office/drawing/2014/main" id="{486E0432-3255-FB42-8614-A96942932CD8}"/>
                </a:ext>
              </a:extLst>
            </p:cNvPr>
            <p:cNvCxnSpPr>
              <a:cxnSpLocks/>
            </p:cNvCxnSpPr>
            <p:nvPr/>
          </p:nvCxnSpPr>
          <p:spPr>
            <a:xfrm>
              <a:off x="2480709" y="4631238"/>
              <a:ext cx="0" cy="337002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5" name="Group 574">
            <a:extLst>
              <a:ext uri="{FF2B5EF4-FFF2-40B4-BE49-F238E27FC236}">
                <a16:creationId xmlns:a16="http://schemas.microsoft.com/office/drawing/2014/main" id="{47D789EE-176D-9D44-90BE-B6EC344115C1}"/>
              </a:ext>
            </a:extLst>
          </p:cNvPr>
          <p:cNvGrpSpPr/>
          <p:nvPr/>
        </p:nvGrpSpPr>
        <p:grpSpPr>
          <a:xfrm>
            <a:off x="4515086" y="3929535"/>
            <a:ext cx="1445669" cy="939242"/>
            <a:chOff x="664258" y="3980871"/>
            <a:chExt cx="1445669" cy="939242"/>
          </a:xfrm>
        </p:grpSpPr>
        <p:pic>
          <p:nvPicPr>
            <p:cNvPr id="577" name="Picture 26">
              <a:extLst>
                <a:ext uri="{FF2B5EF4-FFF2-40B4-BE49-F238E27FC236}">
                  <a16:creationId xmlns:a16="http://schemas.microsoft.com/office/drawing/2014/main" id="{5E3FA773-4820-7149-90D8-CEA12EFFCA1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0277" b="10277"/>
            <a:stretch/>
          </p:blipFill>
          <p:spPr bwMode="auto">
            <a:xfrm>
              <a:off x="1606306" y="4057815"/>
              <a:ext cx="503621" cy="4001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578" name="Straight Connector 577">
              <a:extLst>
                <a:ext uri="{FF2B5EF4-FFF2-40B4-BE49-F238E27FC236}">
                  <a16:creationId xmlns:a16="http://schemas.microsoft.com/office/drawing/2014/main" id="{792E519F-926D-974A-AB2E-50246ED6D4A3}"/>
                </a:ext>
              </a:extLst>
            </p:cNvPr>
            <p:cNvCxnSpPr>
              <a:cxnSpLocks/>
            </p:cNvCxnSpPr>
            <p:nvPr/>
          </p:nvCxnSpPr>
          <p:spPr>
            <a:xfrm>
              <a:off x="1379080" y="4583111"/>
              <a:ext cx="0" cy="337002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6" name="TextBox 575">
              <a:extLst>
                <a:ext uri="{FF2B5EF4-FFF2-40B4-BE49-F238E27FC236}">
                  <a16:creationId xmlns:a16="http://schemas.microsoft.com/office/drawing/2014/main" id="{8FE995A0-4F13-1F4E-B892-23151B35EEFE}"/>
                </a:ext>
              </a:extLst>
            </p:cNvPr>
            <p:cNvSpPr txBox="1"/>
            <p:nvPr/>
          </p:nvSpPr>
          <p:spPr>
            <a:xfrm>
              <a:off x="664258" y="3980871"/>
              <a:ext cx="1091652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/>
                <a:t>How was the Space Race part of the Cold War?</a:t>
              </a:r>
            </a:p>
          </p:txBody>
        </p:sp>
      </p:grpSp>
      <p:grpSp>
        <p:nvGrpSpPr>
          <p:cNvPr id="579" name="Group 578">
            <a:extLst>
              <a:ext uri="{FF2B5EF4-FFF2-40B4-BE49-F238E27FC236}">
                <a16:creationId xmlns:a16="http://schemas.microsoft.com/office/drawing/2014/main" id="{F345F24A-354C-5C48-AFFA-E5F443077D54}"/>
              </a:ext>
            </a:extLst>
          </p:cNvPr>
          <p:cNvGrpSpPr/>
          <p:nvPr/>
        </p:nvGrpSpPr>
        <p:grpSpPr>
          <a:xfrm>
            <a:off x="4500889" y="5014763"/>
            <a:ext cx="1532778" cy="862830"/>
            <a:chOff x="565038" y="3633539"/>
            <a:chExt cx="1532778" cy="862830"/>
          </a:xfrm>
        </p:grpSpPr>
        <p:pic>
          <p:nvPicPr>
            <p:cNvPr id="580" name="Picture 26">
              <a:extLst>
                <a:ext uri="{FF2B5EF4-FFF2-40B4-BE49-F238E27FC236}">
                  <a16:creationId xmlns:a16="http://schemas.microsoft.com/office/drawing/2014/main" id="{B43E74A1-1136-DD44-B9B3-58AFA1415F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0277" b="10277"/>
            <a:stretch/>
          </p:blipFill>
          <p:spPr bwMode="auto">
            <a:xfrm>
              <a:off x="565038" y="3990438"/>
              <a:ext cx="503621" cy="4001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581" name="Straight Connector 580">
              <a:extLst>
                <a:ext uri="{FF2B5EF4-FFF2-40B4-BE49-F238E27FC236}">
                  <a16:creationId xmlns:a16="http://schemas.microsoft.com/office/drawing/2014/main" id="{F150937E-90D0-4E47-A3B4-B70D86F0ABA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72688" y="3633539"/>
              <a:ext cx="0" cy="356134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2" name="TextBox 581">
              <a:extLst>
                <a:ext uri="{FF2B5EF4-FFF2-40B4-BE49-F238E27FC236}">
                  <a16:creationId xmlns:a16="http://schemas.microsoft.com/office/drawing/2014/main" id="{CCA050F9-A151-BE47-AFF7-CF1B453F960D}"/>
                </a:ext>
              </a:extLst>
            </p:cNvPr>
            <p:cNvSpPr txBox="1"/>
            <p:nvPr/>
          </p:nvSpPr>
          <p:spPr>
            <a:xfrm>
              <a:off x="1006164" y="3942371"/>
              <a:ext cx="1091652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/>
                <a:t>Who was to blame for the Cold War?</a:t>
              </a:r>
            </a:p>
          </p:txBody>
        </p:sp>
      </p:grpSp>
      <p:grpSp>
        <p:nvGrpSpPr>
          <p:cNvPr id="586" name="Group 585">
            <a:extLst>
              <a:ext uri="{FF2B5EF4-FFF2-40B4-BE49-F238E27FC236}">
                <a16:creationId xmlns:a16="http://schemas.microsoft.com/office/drawing/2014/main" id="{A4EA233B-A3FD-BE4D-806B-3D1FD018F982}"/>
              </a:ext>
            </a:extLst>
          </p:cNvPr>
          <p:cNvGrpSpPr/>
          <p:nvPr/>
        </p:nvGrpSpPr>
        <p:grpSpPr>
          <a:xfrm>
            <a:off x="6149171" y="5003533"/>
            <a:ext cx="1524789" cy="901330"/>
            <a:chOff x="664258" y="3633539"/>
            <a:chExt cx="1524789" cy="901330"/>
          </a:xfrm>
        </p:grpSpPr>
        <p:pic>
          <p:nvPicPr>
            <p:cNvPr id="587" name="Picture 26">
              <a:extLst>
                <a:ext uri="{FF2B5EF4-FFF2-40B4-BE49-F238E27FC236}">
                  <a16:creationId xmlns:a16="http://schemas.microsoft.com/office/drawing/2014/main" id="{1C8640EF-0F86-434C-AE4B-25F73E8C579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076" r="15076"/>
            <a:stretch/>
          </p:blipFill>
          <p:spPr bwMode="auto">
            <a:xfrm>
              <a:off x="664258" y="4057815"/>
              <a:ext cx="503621" cy="4001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588" name="Straight Connector 587">
              <a:extLst>
                <a:ext uri="{FF2B5EF4-FFF2-40B4-BE49-F238E27FC236}">
                  <a16:creationId xmlns:a16="http://schemas.microsoft.com/office/drawing/2014/main" id="{333C9852-2FDB-1F48-ABFF-446F1E402F8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72688" y="3633539"/>
              <a:ext cx="0" cy="356134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9" name="TextBox 588">
              <a:extLst>
                <a:ext uri="{FF2B5EF4-FFF2-40B4-BE49-F238E27FC236}">
                  <a16:creationId xmlns:a16="http://schemas.microsoft.com/office/drawing/2014/main" id="{4F632045-23C8-A44B-AB55-0D06330D1BE0}"/>
                </a:ext>
              </a:extLst>
            </p:cNvPr>
            <p:cNvSpPr txBox="1"/>
            <p:nvPr/>
          </p:nvSpPr>
          <p:spPr>
            <a:xfrm>
              <a:off x="1097395" y="3980871"/>
              <a:ext cx="1091652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/>
                <a:t>Why was the Cuban Missile Crisis significant?</a:t>
              </a:r>
            </a:p>
          </p:txBody>
        </p:sp>
      </p:grpSp>
      <p:grpSp>
        <p:nvGrpSpPr>
          <p:cNvPr id="483" name="Group 482">
            <a:extLst>
              <a:ext uri="{FF2B5EF4-FFF2-40B4-BE49-F238E27FC236}">
                <a16:creationId xmlns:a16="http://schemas.microsoft.com/office/drawing/2014/main" id="{C7F71849-CEB1-DF40-AD47-6063B27C5346}"/>
              </a:ext>
            </a:extLst>
          </p:cNvPr>
          <p:cNvGrpSpPr/>
          <p:nvPr/>
        </p:nvGrpSpPr>
        <p:grpSpPr>
          <a:xfrm>
            <a:off x="6236803" y="3793177"/>
            <a:ext cx="2089049" cy="707886"/>
            <a:chOff x="6236803" y="3793177"/>
            <a:chExt cx="2089049" cy="707886"/>
          </a:xfrm>
        </p:grpSpPr>
        <p:grpSp>
          <p:nvGrpSpPr>
            <p:cNvPr id="590" name="Group 589">
              <a:extLst>
                <a:ext uri="{FF2B5EF4-FFF2-40B4-BE49-F238E27FC236}">
                  <a16:creationId xmlns:a16="http://schemas.microsoft.com/office/drawing/2014/main" id="{9AC00401-517E-CF45-A342-506070F7C286}"/>
                </a:ext>
              </a:extLst>
            </p:cNvPr>
            <p:cNvGrpSpPr/>
            <p:nvPr/>
          </p:nvGrpSpPr>
          <p:grpSpPr>
            <a:xfrm>
              <a:off x="6579655" y="3793177"/>
              <a:ext cx="1746197" cy="707886"/>
              <a:chOff x="799011" y="4115624"/>
              <a:chExt cx="1746197" cy="707886"/>
            </a:xfrm>
          </p:grpSpPr>
          <p:cxnSp>
            <p:nvCxnSpPr>
              <p:cNvPr id="592" name="Straight Connector 591">
                <a:extLst>
                  <a:ext uri="{FF2B5EF4-FFF2-40B4-BE49-F238E27FC236}">
                    <a16:creationId xmlns:a16="http://schemas.microsoft.com/office/drawing/2014/main" id="{C04564F6-7BE1-DE49-A8B3-84B1EC82B3D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55937" y="4563861"/>
                <a:ext cx="789271" cy="0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3" name="TextBox 592">
                <a:extLst>
                  <a:ext uri="{FF2B5EF4-FFF2-40B4-BE49-F238E27FC236}">
                    <a16:creationId xmlns:a16="http://schemas.microsoft.com/office/drawing/2014/main" id="{0D2B8B13-0B19-E743-82C1-5F9E36A4809E}"/>
                  </a:ext>
                </a:extLst>
              </p:cNvPr>
              <p:cNvSpPr txBox="1"/>
              <p:nvPr/>
            </p:nvSpPr>
            <p:spPr>
              <a:xfrm>
                <a:off x="799011" y="4115624"/>
                <a:ext cx="109165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Why was it dangerous to be ill in the Middle Ages?</a:t>
                </a:r>
              </a:p>
            </p:txBody>
          </p:sp>
        </p:grpSp>
        <p:pic>
          <p:nvPicPr>
            <p:cNvPr id="482" name="Picture 28" descr="Death Icon Clip Art - Royalty Free - GoGraph">
              <a:extLst>
                <a:ext uri="{FF2B5EF4-FFF2-40B4-BE49-F238E27FC236}">
                  <a16:creationId xmlns:a16="http://schemas.microsoft.com/office/drawing/2014/main" id="{F72F2C1C-4E59-6548-9DFE-ADF6FF4B090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265" t="7421" r="23393" b="13680"/>
            <a:stretch/>
          </p:blipFill>
          <p:spPr bwMode="auto">
            <a:xfrm>
              <a:off x="6236803" y="3846687"/>
              <a:ext cx="369909" cy="5713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98" name="Group 597">
            <a:extLst>
              <a:ext uri="{FF2B5EF4-FFF2-40B4-BE49-F238E27FC236}">
                <a16:creationId xmlns:a16="http://schemas.microsoft.com/office/drawing/2014/main" id="{A0440986-6400-444A-833D-9FCF4AD3E75F}"/>
              </a:ext>
            </a:extLst>
          </p:cNvPr>
          <p:cNvGrpSpPr/>
          <p:nvPr/>
        </p:nvGrpSpPr>
        <p:grpSpPr>
          <a:xfrm>
            <a:off x="6235198" y="3137055"/>
            <a:ext cx="2089049" cy="707886"/>
            <a:chOff x="6236803" y="3793177"/>
            <a:chExt cx="2089049" cy="707886"/>
          </a:xfrm>
        </p:grpSpPr>
        <p:grpSp>
          <p:nvGrpSpPr>
            <p:cNvPr id="599" name="Group 598">
              <a:extLst>
                <a:ext uri="{FF2B5EF4-FFF2-40B4-BE49-F238E27FC236}">
                  <a16:creationId xmlns:a16="http://schemas.microsoft.com/office/drawing/2014/main" id="{F28B965B-5B51-BF47-81B2-C7D63A22C5B9}"/>
                </a:ext>
              </a:extLst>
            </p:cNvPr>
            <p:cNvGrpSpPr/>
            <p:nvPr/>
          </p:nvGrpSpPr>
          <p:grpSpPr>
            <a:xfrm>
              <a:off x="6579655" y="3793177"/>
              <a:ext cx="1746197" cy="707886"/>
              <a:chOff x="799011" y="4115624"/>
              <a:chExt cx="1746197" cy="707886"/>
            </a:xfrm>
          </p:grpSpPr>
          <p:cxnSp>
            <p:nvCxnSpPr>
              <p:cNvPr id="601" name="Straight Connector 600">
                <a:extLst>
                  <a:ext uri="{FF2B5EF4-FFF2-40B4-BE49-F238E27FC236}">
                    <a16:creationId xmlns:a16="http://schemas.microsoft.com/office/drawing/2014/main" id="{1018D716-3E3E-9744-A52A-727E58B4C5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55937" y="4563861"/>
                <a:ext cx="789271" cy="0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2" name="TextBox 601">
                <a:extLst>
                  <a:ext uri="{FF2B5EF4-FFF2-40B4-BE49-F238E27FC236}">
                    <a16:creationId xmlns:a16="http://schemas.microsoft.com/office/drawing/2014/main" id="{B304F92C-E80E-FF41-84EE-65540757EB38}"/>
                  </a:ext>
                </a:extLst>
              </p:cNvPr>
              <p:cNvSpPr txBox="1"/>
              <p:nvPr/>
            </p:nvSpPr>
            <p:spPr>
              <a:xfrm>
                <a:off x="799011" y="4115624"/>
                <a:ext cx="109165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Why did we learn more about the body in the Renaissance</a:t>
                </a:r>
              </a:p>
            </p:txBody>
          </p:sp>
        </p:grpSp>
        <p:pic>
          <p:nvPicPr>
            <p:cNvPr id="600" name="Picture 28">
              <a:extLst>
                <a:ext uri="{FF2B5EF4-FFF2-40B4-BE49-F238E27FC236}">
                  <a16:creationId xmlns:a16="http://schemas.microsoft.com/office/drawing/2014/main" id="{A4FC6410-F7D1-AF42-AE32-9C34F95A415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626" r="17626"/>
            <a:stretch/>
          </p:blipFill>
          <p:spPr bwMode="auto">
            <a:xfrm>
              <a:off x="6236803" y="3846687"/>
              <a:ext cx="369909" cy="5713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03" name="Group 602">
            <a:extLst>
              <a:ext uri="{FF2B5EF4-FFF2-40B4-BE49-F238E27FC236}">
                <a16:creationId xmlns:a16="http://schemas.microsoft.com/office/drawing/2014/main" id="{A223A5A9-BC55-A442-BC28-75AFD4B5CD10}"/>
              </a:ext>
            </a:extLst>
          </p:cNvPr>
          <p:cNvGrpSpPr/>
          <p:nvPr/>
        </p:nvGrpSpPr>
        <p:grpSpPr>
          <a:xfrm>
            <a:off x="8149021" y="1859715"/>
            <a:ext cx="1434504" cy="1316622"/>
            <a:chOff x="6236803" y="3793177"/>
            <a:chExt cx="1434504" cy="1316622"/>
          </a:xfrm>
        </p:grpSpPr>
        <p:grpSp>
          <p:nvGrpSpPr>
            <p:cNvPr id="604" name="Group 603">
              <a:extLst>
                <a:ext uri="{FF2B5EF4-FFF2-40B4-BE49-F238E27FC236}">
                  <a16:creationId xmlns:a16="http://schemas.microsoft.com/office/drawing/2014/main" id="{BABC53D3-4211-0346-8ED0-5F841114EE94}"/>
                </a:ext>
              </a:extLst>
            </p:cNvPr>
            <p:cNvGrpSpPr/>
            <p:nvPr/>
          </p:nvGrpSpPr>
          <p:grpSpPr>
            <a:xfrm>
              <a:off x="6432885" y="3793177"/>
              <a:ext cx="1238422" cy="1316622"/>
              <a:chOff x="652241" y="4115624"/>
              <a:chExt cx="1238422" cy="1316622"/>
            </a:xfrm>
          </p:grpSpPr>
          <p:cxnSp>
            <p:nvCxnSpPr>
              <p:cNvPr id="606" name="Straight Connector 605">
                <a:extLst>
                  <a:ext uri="{FF2B5EF4-FFF2-40B4-BE49-F238E27FC236}">
                    <a16:creationId xmlns:a16="http://schemas.microsoft.com/office/drawing/2014/main" id="{58AF434F-D4A0-9A40-B2D9-21867C4438A1}"/>
                  </a:ext>
                </a:extLst>
              </p:cNvPr>
              <p:cNvCxnSpPr>
                <a:cxnSpLocks/>
                <a:stCxn id="607" idx="2"/>
              </p:cNvCxnSpPr>
              <p:nvPr/>
            </p:nvCxnSpPr>
            <p:spPr>
              <a:xfrm flipH="1">
                <a:off x="652241" y="4823510"/>
                <a:ext cx="692596" cy="608736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7" name="TextBox 606">
                <a:extLst>
                  <a:ext uri="{FF2B5EF4-FFF2-40B4-BE49-F238E27FC236}">
                    <a16:creationId xmlns:a16="http://schemas.microsoft.com/office/drawing/2014/main" id="{5A8D5AA0-F140-A945-A6C6-E694D01D8FF6}"/>
                  </a:ext>
                </a:extLst>
              </p:cNvPr>
              <p:cNvSpPr txBox="1"/>
              <p:nvPr/>
            </p:nvSpPr>
            <p:spPr>
              <a:xfrm>
                <a:off x="799011" y="4115624"/>
                <a:ext cx="109165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Why did we learn more about the body in the Renaissance</a:t>
                </a:r>
              </a:p>
            </p:txBody>
          </p:sp>
        </p:grpSp>
        <p:pic>
          <p:nvPicPr>
            <p:cNvPr id="605" name="Picture 28">
              <a:extLst>
                <a:ext uri="{FF2B5EF4-FFF2-40B4-BE49-F238E27FC236}">
                  <a16:creationId xmlns:a16="http://schemas.microsoft.com/office/drawing/2014/main" id="{68B192DD-494D-014C-BF7C-5849695F6C5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626" r="17626"/>
            <a:stretch/>
          </p:blipFill>
          <p:spPr bwMode="auto">
            <a:xfrm>
              <a:off x="6236803" y="3846687"/>
              <a:ext cx="369909" cy="5713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14" name="Group 613">
            <a:extLst>
              <a:ext uri="{FF2B5EF4-FFF2-40B4-BE49-F238E27FC236}">
                <a16:creationId xmlns:a16="http://schemas.microsoft.com/office/drawing/2014/main" id="{6F0C6C45-342A-634E-B6AA-DFBF0FD47ADF}"/>
              </a:ext>
            </a:extLst>
          </p:cNvPr>
          <p:cNvGrpSpPr/>
          <p:nvPr/>
        </p:nvGrpSpPr>
        <p:grpSpPr>
          <a:xfrm>
            <a:off x="6037540" y="1543113"/>
            <a:ext cx="1091652" cy="1119919"/>
            <a:chOff x="664258" y="3595802"/>
            <a:chExt cx="1091652" cy="1119919"/>
          </a:xfrm>
        </p:grpSpPr>
        <p:pic>
          <p:nvPicPr>
            <p:cNvPr id="615" name="Picture 26">
              <a:extLst>
                <a:ext uri="{FF2B5EF4-FFF2-40B4-BE49-F238E27FC236}">
                  <a16:creationId xmlns:a16="http://schemas.microsoft.com/office/drawing/2014/main" id="{D4707C4F-F279-1848-9E45-16728855851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352" b="3352"/>
            <a:stretch/>
          </p:blipFill>
          <p:spPr bwMode="auto">
            <a:xfrm>
              <a:off x="874786" y="3595802"/>
              <a:ext cx="503621" cy="4001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616" name="Straight Connector 615">
              <a:extLst>
                <a:ext uri="{FF2B5EF4-FFF2-40B4-BE49-F238E27FC236}">
                  <a16:creationId xmlns:a16="http://schemas.microsoft.com/office/drawing/2014/main" id="{729841AD-B141-4547-A265-E4D4DA21B1F3}"/>
                </a:ext>
              </a:extLst>
            </p:cNvPr>
            <p:cNvCxnSpPr>
              <a:cxnSpLocks/>
            </p:cNvCxnSpPr>
            <p:nvPr/>
          </p:nvCxnSpPr>
          <p:spPr>
            <a:xfrm>
              <a:off x="1051821" y="4378719"/>
              <a:ext cx="0" cy="337002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7" name="TextBox 616">
              <a:extLst>
                <a:ext uri="{FF2B5EF4-FFF2-40B4-BE49-F238E27FC236}">
                  <a16:creationId xmlns:a16="http://schemas.microsoft.com/office/drawing/2014/main" id="{8D652563-877C-CE42-AAE5-D4B4C9421097}"/>
                </a:ext>
              </a:extLst>
            </p:cNvPr>
            <p:cNvSpPr txBox="1"/>
            <p:nvPr/>
          </p:nvSpPr>
          <p:spPr>
            <a:xfrm>
              <a:off x="664258" y="3980871"/>
              <a:ext cx="10916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/>
                <a:t>How did surgery get safer?</a:t>
              </a:r>
            </a:p>
          </p:txBody>
        </p:sp>
      </p:grpSp>
      <p:grpSp>
        <p:nvGrpSpPr>
          <p:cNvPr id="618" name="Group 617">
            <a:extLst>
              <a:ext uri="{FF2B5EF4-FFF2-40B4-BE49-F238E27FC236}">
                <a16:creationId xmlns:a16="http://schemas.microsoft.com/office/drawing/2014/main" id="{E5418D21-26B1-E146-B8DF-28AF413AFE30}"/>
              </a:ext>
            </a:extLst>
          </p:cNvPr>
          <p:cNvGrpSpPr/>
          <p:nvPr/>
        </p:nvGrpSpPr>
        <p:grpSpPr>
          <a:xfrm>
            <a:off x="6962381" y="1478085"/>
            <a:ext cx="1091652" cy="1305617"/>
            <a:chOff x="721496" y="3614496"/>
            <a:chExt cx="1091652" cy="1305617"/>
          </a:xfrm>
        </p:grpSpPr>
        <p:pic>
          <p:nvPicPr>
            <p:cNvPr id="619" name="Picture 26">
              <a:extLst>
                <a:ext uri="{FF2B5EF4-FFF2-40B4-BE49-F238E27FC236}">
                  <a16:creationId xmlns:a16="http://schemas.microsoft.com/office/drawing/2014/main" id="{E78D1E6B-7230-CE49-9333-7B0C223B77E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0277" b="10277"/>
            <a:stretch/>
          </p:blipFill>
          <p:spPr bwMode="auto">
            <a:xfrm>
              <a:off x="1019166" y="4120913"/>
              <a:ext cx="503621" cy="4001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620" name="Straight Connector 619">
              <a:extLst>
                <a:ext uri="{FF2B5EF4-FFF2-40B4-BE49-F238E27FC236}">
                  <a16:creationId xmlns:a16="http://schemas.microsoft.com/office/drawing/2014/main" id="{9C78E2A0-8B70-C445-BB0D-4D32012CEE32}"/>
                </a:ext>
              </a:extLst>
            </p:cNvPr>
            <p:cNvCxnSpPr>
              <a:cxnSpLocks/>
            </p:cNvCxnSpPr>
            <p:nvPr/>
          </p:nvCxnSpPr>
          <p:spPr>
            <a:xfrm>
              <a:off x="1379080" y="4583111"/>
              <a:ext cx="0" cy="337002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1" name="TextBox 620">
              <a:extLst>
                <a:ext uri="{FF2B5EF4-FFF2-40B4-BE49-F238E27FC236}">
                  <a16:creationId xmlns:a16="http://schemas.microsoft.com/office/drawing/2014/main" id="{1DDAC73B-54F0-184D-8BAB-5A20255A6CE9}"/>
                </a:ext>
              </a:extLst>
            </p:cNvPr>
            <p:cNvSpPr txBox="1"/>
            <p:nvPr/>
          </p:nvSpPr>
          <p:spPr>
            <a:xfrm>
              <a:off x="721496" y="3614496"/>
              <a:ext cx="1091652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/>
                <a:t>How did we learn how to treat disease?</a:t>
              </a:r>
            </a:p>
          </p:txBody>
        </p:sp>
      </p:grpSp>
      <p:grpSp>
        <p:nvGrpSpPr>
          <p:cNvPr id="622" name="Group 621">
            <a:extLst>
              <a:ext uri="{FF2B5EF4-FFF2-40B4-BE49-F238E27FC236}">
                <a16:creationId xmlns:a16="http://schemas.microsoft.com/office/drawing/2014/main" id="{C33C9DF7-D0F1-6944-A292-6A6C0C42FACC}"/>
              </a:ext>
            </a:extLst>
          </p:cNvPr>
          <p:cNvGrpSpPr/>
          <p:nvPr/>
        </p:nvGrpSpPr>
        <p:grpSpPr>
          <a:xfrm>
            <a:off x="4774412" y="2867424"/>
            <a:ext cx="1455490" cy="805922"/>
            <a:chOff x="743182" y="3651884"/>
            <a:chExt cx="1455490" cy="805922"/>
          </a:xfrm>
        </p:grpSpPr>
        <p:pic>
          <p:nvPicPr>
            <p:cNvPr id="623" name="Picture 26">
              <a:extLst>
                <a:ext uri="{FF2B5EF4-FFF2-40B4-BE49-F238E27FC236}">
                  <a16:creationId xmlns:a16="http://schemas.microsoft.com/office/drawing/2014/main" id="{2670A7C5-8280-F043-8664-FAB92D996DB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063" r="32063"/>
            <a:stretch/>
          </p:blipFill>
          <p:spPr bwMode="auto">
            <a:xfrm>
              <a:off x="743182" y="4057696"/>
              <a:ext cx="503621" cy="4001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624" name="Straight Connector 623">
              <a:extLst>
                <a:ext uri="{FF2B5EF4-FFF2-40B4-BE49-F238E27FC236}">
                  <a16:creationId xmlns:a16="http://schemas.microsoft.com/office/drawing/2014/main" id="{F298B283-17EB-1446-B584-15CD1C10A89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21159" y="3651884"/>
              <a:ext cx="0" cy="397033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5" name="TextBox 624">
              <a:extLst>
                <a:ext uri="{FF2B5EF4-FFF2-40B4-BE49-F238E27FC236}">
                  <a16:creationId xmlns:a16="http://schemas.microsoft.com/office/drawing/2014/main" id="{0E191991-FA53-B945-83C7-D90AF952FF25}"/>
                </a:ext>
              </a:extLst>
            </p:cNvPr>
            <p:cNvSpPr txBox="1"/>
            <p:nvPr/>
          </p:nvSpPr>
          <p:spPr>
            <a:xfrm>
              <a:off x="1107020" y="4048918"/>
              <a:ext cx="10916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/>
                <a:t>Why was the NHS created?</a:t>
              </a:r>
            </a:p>
          </p:txBody>
        </p:sp>
      </p:grpSp>
      <p:grpSp>
        <p:nvGrpSpPr>
          <p:cNvPr id="628" name="Group 627">
            <a:extLst>
              <a:ext uri="{FF2B5EF4-FFF2-40B4-BE49-F238E27FC236}">
                <a16:creationId xmlns:a16="http://schemas.microsoft.com/office/drawing/2014/main" id="{3FE09D55-5E45-1E45-A9E1-881136CACB16}"/>
              </a:ext>
            </a:extLst>
          </p:cNvPr>
          <p:cNvGrpSpPr/>
          <p:nvPr/>
        </p:nvGrpSpPr>
        <p:grpSpPr>
          <a:xfrm>
            <a:off x="3830850" y="1357927"/>
            <a:ext cx="1372297" cy="1264151"/>
            <a:chOff x="662742" y="3624678"/>
            <a:chExt cx="1372297" cy="1264151"/>
          </a:xfrm>
        </p:grpSpPr>
        <p:pic>
          <p:nvPicPr>
            <p:cNvPr id="629" name="Picture 26">
              <a:extLst>
                <a:ext uri="{FF2B5EF4-FFF2-40B4-BE49-F238E27FC236}">
                  <a16:creationId xmlns:a16="http://schemas.microsoft.com/office/drawing/2014/main" id="{C4C11079-0862-6144-9B27-B085903F8F1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0277" b="10277"/>
            <a:stretch/>
          </p:blipFill>
          <p:spPr bwMode="auto">
            <a:xfrm>
              <a:off x="1134669" y="3624678"/>
              <a:ext cx="503621" cy="4001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630" name="Straight Connector 629">
              <a:extLst>
                <a:ext uri="{FF2B5EF4-FFF2-40B4-BE49-F238E27FC236}">
                  <a16:creationId xmlns:a16="http://schemas.microsoft.com/office/drawing/2014/main" id="{08157DB0-0DC3-2A46-8A9C-6BDF9FE6570F}"/>
                </a:ext>
              </a:extLst>
            </p:cNvPr>
            <p:cNvCxnSpPr>
              <a:cxnSpLocks/>
            </p:cNvCxnSpPr>
            <p:nvPr/>
          </p:nvCxnSpPr>
          <p:spPr>
            <a:xfrm>
              <a:off x="1464398" y="4551827"/>
              <a:ext cx="10936" cy="337002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1" name="TextBox 630">
              <a:extLst>
                <a:ext uri="{FF2B5EF4-FFF2-40B4-BE49-F238E27FC236}">
                  <a16:creationId xmlns:a16="http://schemas.microsoft.com/office/drawing/2014/main" id="{6361524F-6838-A642-82CD-BCBE470B507B}"/>
                </a:ext>
              </a:extLst>
            </p:cNvPr>
            <p:cNvSpPr txBox="1"/>
            <p:nvPr/>
          </p:nvSpPr>
          <p:spPr>
            <a:xfrm>
              <a:off x="662742" y="4038783"/>
              <a:ext cx="1372297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/>
                <a:t>How did Elizabeth solve England’s religious problems?</a:t>
              </a:r>
            </a:p>
          </p:txBody>
        </p:sp>
      </p:grpSp>
      <p:grpSp>
        <p:nvGrpSpPr>
          <p:cNvPr id="635" name="Group 634">
            <a:extLst>
              <a:ext uri="{FF2B5EF4-FFF2-40B4-BE49-F238E27FC236}">
                <a16:creationId xmlns:a16="http://schemas.microsoft.com/office/drawing/2014/main" id="{AE865D1A-4560-2040-94B9-67E027E7E428}"/>
              </a:ext>
            </a:extLst>
          </p:cNvPr>
          <p:cNvGrpSpPr/>
          <p:nvPr/>
        </p:nvGrpSpPr>
        <p:grpSpPr>
          <a:xfrm>
            <a:off x="2947550" y="2795244"/>
            <a:ext cx="1840109" cy="755047"/>
            <a:chOff x="445189" y="3636691"/>
            <a:chExt cx="1840109" cy="755047"/>
          </a:xfrm>
        </p:grpSpPr>
        <p:pic>
          <p:nvPicPr>
            <p:cNvPr id="636" name="Picture 26">
              <a:extLst>
                <a:ext uri="{FF2B5EF4-FFF2-40B4-BE49-F238E27FC236}">
                  <a16:creationId xmlns:a16="http://schemas.microsoft.com/office/drawing/2014/main" id="{3B75CA27-7055-2644-8EA3-5EC16914DD4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0277" b="10277"/>
            <a:stretch/>
          </p:blipFill>
          <p:spPr bwMode="auto">
            <a:xfrm>
              <a:off x="445189" y="3991628"/>
              <a:ext cx="503621" cy="4001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637" name="Straight Connector 636">
              <a:extLst>
                <a:ext uri="{FF2B5EF4-FFF2-40B4-BE49-F238E27FC236}">
                  <a16:creationId xmlns:a16="http://schemas.microsoft.com/office/drawing/2014/main" id="{7BEF0539-EA7A-9441-8BF8-61174252FCC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97535" y="3636691"/>
              <a:ext cx="0" cy="400110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8" name="TextBox 637">
              <a:extLst>
                <a:ext uri="{FF2B5EF4-FFF2-40B4-BE49-F238E27FC236}">
                  <a16:creationId xmlns:a16="http://schemas.microsoft.com/office/drawing/2014/main" id="{D637B775-15DE-3441-968F-9E19DEFC7676}"/>
                </a:ext>
              </a:extLst>
            </p:cNvPr>
            <p:cNvSpPr txBox="1"/>
            <p:nvPr/>
          </p:nvSpPr>
          <p:spPr>
            <a:xfrm>
              <a:off x="913001" y="3991628"/>
              <a:ext cx="137229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/>
                <a:t>What was life like in Elizabethan England?</a:t>
              </a:r>
            </a:p>
          </p:txBody>
        </p:sp>
      </p:grpSp>
      <p:grpSp>
        <p:nvGrpSpPr>
          <p:cNvPr id="645" name="Group 644">
            <a:extLst>
              <a:ext uri="{FF2B5EF4-FFF2-40B4-BE49-F238E27FC236}">
                <a16:creationId xmlns:a16="http://schemas.microsoft.com/office/drawing/2014/main" id="{9A31C5FA-0663-4B48-9570-95905A56D501}"/>
              </a:ext>
            </a:extLst>
          </p:cNvPr>
          <p:cNvGrpSpPr/>
          <p:nvPr/>
        </p:nvGrpSpPr>
        <p:grpSpPr>
          <a:xfrm>
            <a:off x="2820531" y="1399594"/>
            <a:ext cx="1019711" cy="1254525"/>
            <a:chOff x="795403" y="3634304"/>
            <a:chExt cx="1019711" cy="1254525"/>
          </a:xfrm>
        </p:grpSpPr>
        <p:pic>
          <p:nvPicPr>
            <p:cNvPr id="646" name="Picture 26">
              <a:extLst>
                <a:ext uri="{FF2B5EF4-FFF2-40B4-BE49-F238E27FC236}">
                  <a16:creationId xmlns:a16="http://schemas.microsoft.com/office/drawing/2014/main" id="{43ECFA02-CADB-464C-BCF6-F41F237CAF5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0277" b="10277"/>
            <a:stretch/>
          </p:blipFill>
          <p:spPr bwMode="auto">
            <a:xfrm>
              <a:off x="1009541" y="3634304"/>
              <a:ext cx="503621" cy="4001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647" name="Straight Connector 646">
              <a:extLst>
                <a:ext uri="{FF2B5EF4-FFF2-40B4-BE49-F238E27FC236}">
                  <a16:creationId xmlns:a16="http://schemas.microsoft.com/office/drawing/2014/main" id="{8FB20F49-E23D-1C4D-8C9F-2C81A0B54474}"/>
                </a:ext>
              </a:extLst>
            </p:cNvPr>
            <p:cNvCxnSpPr>
              <a:cxnSpLocks/>
            </p:cNvCxnSpPr>
            <p:nvPr/>
          </p:nvCxnSpPr>
          <p:spPr>
            <a:xfrm>
              <a:off x="1464398" y="4551827"/>
              <a:ext cx="10936" cy="337002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8" name="TextBox 647">
              <a:extLst>
                <a:ext uri="{FF2B5EF4-FFF2-40B4-BE49-F238E27FC236}">
                  <a16:creationId xmlns:a16="http://schemas.microsoft.com/office/drawing/2014/main" id="{A9A106E1-9C19-8241-B4E3-137003A96D9B}"/>
                </a:ext>
              </a:extLst>
            </p:cNvPr>
            <p:cNvSpPr txBox="1"/>
            <p:nvPr/>
          </p:nvSpPr>
          <p:spPr>
            <a:xfrm>
              <a:off x="795403" y="4048408"/>
              <a:ext cx="1019711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/>
                <a:t>Learning from the Historic Environment?</a:t>
              </a:r>
            </a:p>
          </p:txBody>
        </p:sp>
      </p:grpSp>
      <p:grpSp>
        <p:nvGrpSpPr>
          <p:cNvPr id="395" name="Group 394">
            <a:extLst>
              <a:ext uri="{FF2B5EF4-FFF2-40B4-BE49-F238E27FC236}">
                <a16:creationId xmlns:a16="http://schemas.microsoft.com/office/drawing/2014/main" id="{505155D5-C9C5-AA4F-A3DF-050AFB126843}"/>
              </a:ext>
            </a:extLst>
          </p:cNvPr>
          <p:cNvGrpSpPr/>
          <p:nvPr/>
        </p:nvGrpSpPr>
        <p:grpSpPr>
          <a:xfrm>
            <a:off x="4726314" y="9375531"/>
            <a:ext cx="1934471" cy="803359"/>
            <a:chOff x="2116431" y="11992037"/>
            <a:chExt cx="1567269" cy="768153"/>
          </a:xfrm>
        </p:grpSpPr>
        <p:grpSp>
          <p:nvGrpSpPr>
            <p:cNvPr id="396" name="Group 395">
              <a:extLst>
                <a:ext uri="{FF2B5EF4-FFF2-40B4-BE49-F238E27FC236}">
                  <a16:creationId xmlns:a16="http://schemas.microsoft.com/office/drawing/2014/main" id="{8B8AFEE2-64BF-F448-A146-B0AB4E9D6993}"/>
                </a:ext>
              </a:extLst>
            </p:cNvPr>
            <p:cNvGrpSpPr/>
            <p:nvPr/>
          </p:nvGrpSpPr>
          <p:grpSpPr>
            <a:xfrm>
              <a:off x="2450435" y="11992037"/>
              <a:ext cx="1233265" cy="736367"/>
              <a:chOff x="3005279" y="13990117"/>
              <a:chExt cx="1233265" cy="736367"/>
            </a:xfrm>
          </p:grpSpPr>
          <p:cxnSp>
            <p:nvCxnSpPr>
              <p:cNvPr id="398" name="Straight Connector 397">
                <a:extLst>
                  <a:ext uri="{FF2B5EF4-FFF2-40B4-BE49-F238E27FC236}">
                    <a16:creationId xmlns:a16="http://schemas.microsoft.com/office/drawing/2014/main" id="{6BD7181F-F38F-5E48-8AE3-FB18CC48876D}"/>
                  </a:ext>
                </a:extLst>
              </p:cNvPr>
              <p:cNvCxnSpPr>
                <a:cxnSpLocks/>
                <a:stCxn id="399" idx="2"/>
              </p:cNvCxnSpPr>
              <p:nvPr/>
            </p:nvCxnSpPr>
            <p:spPr>
              <a:xfrm flipH="1" flipV="1">
                <a:off x="3482514" y="13990117"/>
                <a:ext cx="139398" cy="736367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9" name="TextBox 398">
                <a:extLst>
                  <a:ext uri="{FF2B5EF4-FFF2-40B4-BE49-F238E27FC236}">
                    <a16:creationId xmlns:a16="http://schemas.microsoft.com/office/drawing/2014/main" id="{E220DEF9-89BB-B74F-AAE1-C66FDD62770A}"/>
                  </a:ext>
                </a:extLst>
              </p:cNvPr>
              <p:cNvSpPr txBox="1"/>
              <p:nvPr/>
            </p:nvSpPr>
            <p:spPr>
              <a:xfrm>
                <a:off x="3005279" y="14343908"/>
                <a:ext cx="1233265" cy="38257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Was Haig the “butcher” of the Somme”?</a:t>
                </a:r>
              </a:p>
            </p:txBody>
          </p:sp>
        </p:grpSp>
        <p:pic>
          <p:nvPicPr>
            <p:cNvPr id="397" name="Graphic 185">
              <a:extLst>
                <a:ext uri="{FF2B5EF4-FFF2-40B4-BE49-F238E27FC236}">
                  <a16:creationId xmlns:a16="http://schemas.microsoft.com/office/drawing/2014/main" id="{E6CED816-42D3-ED48-A9E6-E183E73EC5C9}"/>
                </a:ext>
              </a:extLst>
            </p:cNvPr>
            <p:cNvPicPr>
              <a:picLocks noChangeAspect="1"/>
            </p:cNvPicPr>
            <p:nvPr/>
          </p:nvPicPr>
          <p:blipFill>
            <a:blip r:embed="rId3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116431" y="12309115"/>
              <a:ext cx="382201" cy="451075"/>
            </a:xfrm>
            <a:prstGeom prst="rect">
              <a:avLst/>
            </a:prstGeom>
          </p:spPr>
        </p:pic>
      </p:grpSp>
      <p:pic>
        <p:nvPicPr>
          <p:cNvPr id="400" name="Picture 4" descr="Going Upstairs Vector Images (over 220)">
            <a:extLst>
              <a:ext uri="{FF2B5EF4-FFF2-40B4-BE49-F238E27FC236}">
                <a16:creationId xmlns:a16="http://schemas.microsoft.com/office/drawing/2014/main" id="{34E8A4E2-D0C4-3745-8D3A-A667DF224F8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72" r="8227"/>
          <a:stretch/>
        </p:blipFill>
        <p:spPr bwMode="auto">
          <a:xfrm flipH="1">
            <a:off x="332131" y="1920448"/>
            <a:ext cx="764834" cy="965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1" name="TextBox 400">
            <a:extLst>
              <a:ext uri="{FF2B5EF4-FFF2-40B4-BE49-F238E27FC236}">
                <a16:creationId xmlns:a16="http://schemas.microsoft.com/office/drawing/2014/main" id="{BB9DA73F-6D7F-9B4E-819A-7F9BF2B62D6E}"/>
              </a:ext>
            </a:extLst>
          </p:cNvPr>
          <p:cNvSpPr txBox="1"/>
          <p:nvPr/>
        </p:nvSpPr>
        <p:spPr>
          <a:xfrm>
            <a:off x="325827" y="2902889"/>
            <a:ext cx="735968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/>
              <a:t>Ready for your next step</a:t>
            </a:r>
          </a:p>
        </p:txBody>
      </p:sp>
      <p:cxnSp>
        <p:nvCxnSpPr>
          <p:cNvPr id="407" name="Straight Connector 406">
            <a:extLst>
              <a:ext uri="{FF2B5EF4-FFF2-40B4-BE49-F238E27FC236}">
                <a16:creationId xmlns:a16="http://schemas.microsoft.com/office/drawing/2014/main" id="{1279DA85-FA00-90FF-0083-E7AFB025A93A}"/>
              </a:ext>
            </a:extLst>
          </p:cNvPr>
          <p:cNvCxnSpPr>
            <a:cxnSpLocks/>
            <a:stCxn id="409" idx="0"/>
          </p:cNvCxnSpPr>
          <p:nvPr/>
        </p:nvCxnSpPr>
        <p:spPr>
          <a:xfrm flipH="1" flipV="1">
            <a:off x="6304551" y="15844226"/>
            <a:ext cx="14442" cy="55960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8" name="Group 407">
            <a:extLst>
              <a:ext uri="{FF2B5EF4-FFF2-40B4-BE49-F238E27FC236}">
                <a16:creationId xmlns:a16="http://schemas.microsoft.com/office/drawing/2014/main" id="{1A305D00-90A1-BF82-315E-BDB0BAF1C2E1}"/>
              </a:ext>
            </a:extLst>
          </p:cNvPr>
          <p:cNvGrpSpPr/>
          <p:nvPr/>
        </p:nvGrpSpPr>
        <p:grpSpPr>
          <a:xfrm>
            <a:off x="5846884" y="16403834"/>
            <a:ext cx="944218" cy="744742"/>
            <a:chOff x="6603823" y="16246084"/>
            <a:chExt cx="944218" cy="744742"/>
          </a:xfrm>
        </p:grpSpPr>
        <p:sp>
          <p:nvSpPr>
            <p:cNvPr id="409" name="TextBox 408">
              <a:extLst>
                <a:ext uri="{FF2B5EF4-FFF2-40B4-BE49-F238E27FC236}">
                  <a16:creationId xmlns:a16="http://schemas.microsoft.com/office/drawing/2014/main" id="{0256167A-4BAE-CA97-D741-010479FEAEBE}"/>
                </a:ext>
              </a:extLst>
            </p:cNvPr>
            <p:cNvSpPr txBox="1"/>
            <p:nvPr/>
          </p:nvSpPr>
          <p:spPr>
            <a:xfrm>
              <a:off x="6603823" y="16246084"/>
              <a:ext cx="944218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/>
                <a:t>Why were the Normans significant?</a:t>
              </a:r>
            </a:p>
          </p:txBody>
        </p:sp>
        <p:pic>
          <p:nvPicPr>
            <p:cNvPr id="410" name="Picture 6" descr="Key Icon | Endless Icons">
              <a:extLst>
                <a:ext uri="{FF2B5EF4-FFF2-40B4-BE49-F238E27FC236}">
                  <a16:creationId xmlns:a16="http://schemas.microsoft.com/office/drawing/2014/main" id="{DCF8D7EB-150D-7465-A7F3-3E3D2E0D5FE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671" t="36864" r="30741" b="37897"/>
            <a:stretch/>
          </p:blipFill>
          <p:spPr bwMode="auto">
            <a:xfrm>
              <a:off x="6836625" y="16755894"/>
              <a:ext cx="479430" cy="2349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24" name="Group 423">
            <a:extLst>
              <a:ext uri="{FF2B5EF4-FFF2-40B4-BE49-F238E27FC236}">
                <a16:creationId xmlns:a16="http://schemas.microsoft.com/office/drawing/2014/main" id="{9CB324B7-D988-6842-F7AC-10991AF024A8}"/>
              </a:ext>
            </a:extLst>
          </p:cNvPr>
          <p:cNvGrpSpPr/>
          <p:nvPr/>
        </p:nvGrpSpPr>
        <p:grpSpPr>
          <a:xfrm>
            <a:off x="986170" y="12443733"/>
            <a:ext cx="944218" cy="1277428"/>
            <a:chOff x="6559629" y="16213590"/>
            <a:chExt cx="944218" cy="1277428"/>
          </a:xfrm>
        </p:grpSpPr>
        <p:sp>
          <p:nvSpPr>
            <p:cNvPr id="425" name="TextBox 424">
              <a:extLst>
                <a:ext uri="{FF2B5EF4-FFF2-40B4-BE49-F238E27FC236}">
                  <a16:creationId xmlns:a16="http://schemas.microsoft.com/office/drawing/2014/main" id="{95F3294D-2C56-7354-24F1-B06BAA2C1EDD}"/>
                </a:ext>
              </a:extLst>
            </p:cNvPr>
            <p:cNvSpPr txBox="1"/>
            <p:nvPr/>
          </p:nvSpPr>
          <p:spPr>
            <a:xfrm>
              <a:off x="6559629" y="16448522"/>
              <a:ext cx="9442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/>
                <a:t>Who had the most power in the Middle Ages</a:t>
              </a:r>
            </a:p>
          </p:txBody>
        </p:sp>
        <p:cxnSp>
          <p:nvCxnSpPr>
            <p:cNvPr id="426" name="Straight Connector 425">
              <a:extLst>
                <a:ext uri="{FF2B5EF4-FFF2-40B4-BE49-F238E27FC236}">
                  <a16:creationId xmlns:a16="http://schemas.microsoft.com/office/drawing/2014/main" id="{D2862974-79BB-5AB0-9E05-10672E5652BE}"/>
                </a:ext>
              </a:extLst>
            </p:cNvPr>
            <p:cNvCxnSpPr>
              <a:cxnSpLocks/>
              <a:stCxn id="425" idx="2"/>
            </p:cNvCxnSpPr>
            <p:nvPr/>
          </p:nvCxnSpPr>
          <p:spPr>
            <a:xfrm>
              <a:off x="7031738" y="17156408"/>
              <a:ext cx="384531" cy="334610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27" name="Picture 6" descr="Key Icon | Endless Icons">
              <a:extLst>
                <a:ext uri="{FF2B5EF4-FFF2-40B4-BE49-F238E27FC236}">
                  <a16:creationId xmlns:a16="http://schemas.microsoft.com/office/drawing/2014/main" id="{404CEBBB-9A4B-392F-6108-CBCEAA00DDC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671" t="36864" r="30741" b="37897"/>
            <a:stretch/>
          </p:blipFill>
          <p:spPr bwMode="auto">
            <a:xfrm>
              <a:off x="6836625" y="16213590"/>
              <a:ext cx="479430" cy="2349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67817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206373" y="15143371"/>
            <a:ext cx="1214980" cy="1304869"/>
            <a:chOff x="7405919" y="15157729"/>
            <a:chExt cx="1214980" cy="1304869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67D857C8-6DBF-1441-BED6-4FF1EB531C36}"/>
                </a:ext>
              </a:extLst>
            </p:cNvPr>
            <p:cNvSpPr/>
            <p:nvPr/>
          </p:nvSpPr>
          <p:spPr>
            <a:xfrm>
              <a:off x="7405919" y="15157729"/>
              <a:ext cx="1214980" cy="130486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FA468CC4-DA3D-D04C-A0F3-908B66B1ED58}"/>
                </a:ext>
              </a:extLst>
            </p:cNvPr>
            <p:cNvSpPr/>
            <p:nvPr/>
          </p:nvSpPr>
          <p:spPr>
            <a:xfrm>
              <a:off x="7603134" y="15372160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Year</a:t>
              </a:r>
            </a:p>
            <a:p>
              <a:pPr algn="ctr"/>
              <a:r>
                <a:rPr lang="en-US" sz="2800" b="1" dirty="0">
                  <a:solidFill>
                    <a:schemeClr val="tx1"/>
                  </a:solidFill>
                </a:rPr>
                <a:t>12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7869034" y="8452129"/>
            <a:ext cx="1214980" cy="1304869"/>
            <a:chOff x="7405919" y="15157729"/>
            <a:chExt cx="1214980" cy="1304869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7D857C8-6DBF-1441-BED6-4FF1EB531C36}"/>
                </a:ext>
              </a:extLst>
            </p:cNvPr>
            <p:cNvSpPr/>
            <p:nvPr/>
          </p:nvSpPr>
          <p:spPr>
            <a:xfrm>
              <a:off x="7405919" y="15157729"/>
              <a:ext cx="1214980" cy="130486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FA468CC4-DA3D-D04C-A0F3-908B66B1ED58}"/>
                </a:ext>
              </a:extLst>
            </p:cNvPr>
            <p:cNvSpPr/>
            <p:nvPr/>
          </p:nvSpPr>
          <p:spPr>
            <a:xfrm>
              <a:off x="7603134" y="15372160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Year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</a:rPr>
                <a:t>13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97414E82-732E-AD4C-BC24-848571920357}"/>
              </a:ext>
            </a:extLst>
          </p:cNvPr>
          <p:cNvGrpSpPr/>
          <p:nvPr/>
        </p:nvGrpSpPr>
        <p:grpSpPr>
          <a:xfrm>
            <a:off x="1601815" y="1414340"/>
            <a:ext cx="984686" cy="1317594"/>
            <a:chOff x="3782679" y="14837037"/>
            <a:chExt cx="984686" cy="1317594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7D9719A9-952D-9742-957A-38BC5F651A72}"/>
                </a:ext>
              </a:extLst>
            </p:cNvPr>
            <p:cNvCxnSpPr>
              <a:cxnSpLocks/>
              <a:stCxn id="10" idx="0"/>
            </p:cNvCxnSpPr>
            <p:nvPr/>
          </p:nvCxnSpPr>
          <p:spPr>
            <a:xfrm>
              <a:off x="4275022" y="15195739"/>
              <a:ext cx="12812" cy="958892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3185E6B-3E6D-654F-B54D-AD7A388DADC0}"/>
                </a:ext>
              </a:extLst>
            </p:cNvPr>
            <p:cNvSpPr txBox="1"/>
            <p:nvPr/>
          </p:nvSpPr>
          <p:spPr>
            <a:xfrm>
              <a:off x="3782679" y="15195739"/>
              <a:ext cx="984686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/>
                <a:t>Analyse interpretations</a:t>
              </a:r>
            </a:p>
          </p:txBody>
        </p:sp>
        <p:pic>
          <p:nvPicPr>
            <p:cNvPr id="11" name="Picture 2" descr="Improve Skill Icons - Download Free Vector Icons | Noun Project">
              <a:extLst>
                <a:ext uri="{FF2B5EF4-FFF2-40B4-BE49-F238E27FC236}">
                  <a16:creationId xmlns:a16="http://schemas.microsoft.com/office/drawing/2014/main" id="{7178B09F-BCC7-A845-94A1-20027189E22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5831" y="14837037"/>
              <a:ext cx="378382" cy="3783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42E850F-0A8D-2A40-9981-4A6003EC59AD}"/>
              </a:ext>
            </a:extLst>
          </p:cNvPr>
          <p:cNvGrpSpPr/>
          <p:nvPr/>
        </p:nvGrpSpPr>
        <p:grpSpPr>
          <a:xfrm>
            <a:off x="5327073" y="15890405"/>
            <a:ext cx="1934471" cy="924004"/>
            <a:chOff x="2116431" y="11992037"/>
            <a:chExt cx="1567269" cy="883511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AE253528-B2DA-6F48-AE6E-46CE3CA5B727}"/>
                </a:ext>
              </a:extLst>
            </p:cNvPr>
            <p:cNvGrpSpPr/>
            <p:nvPr/>
          </p:nvGrpSpPr>
          <p:grpSpPr>
            <a:xfrm>
              <a:off x="2450435" y="11992037"/>
              <a:ext cx="1233265" cy="883511"/>
              <a:chOff x="3005279" y="13990117"/>
              <a:chExt cx="1233265" cy="883511"/>
            </a:xfrm>
          </p:grpSpPr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8A738C2B-061A-7A4A-A786-88779B96808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482514" y="13990117"/>
                <a:ext cx="0" cy="736367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EFB2907-D776-9A43-BBC6-A8D44A4E0721}"/>
                  </a:ext>
                </a:extLst>
              </p:cNvPr>
              <p:cNvSpPr txBox="1"/>
              <p:nvPr/>
            </p:nvSpPr>
            <p:spPr>
              <a:xfrm>
                <a:off x="3005279" y="14343908"/>
                <a:ext cx="1233265" cy="5297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How was Russia ruled before the First World War?</a:t>
                </a:r>
              </a:p>
            </p:txBody>
          </p:sp>
        </p:grpSp>
        <p:pic>
          <p:nvPicPr>
            <p:cNvPr id="15" name="Graphic 185">
              <a:extLst>
                <a:ext uri="{FF2B5EF4-FFF2-40B4-BE49-F238E27FC236}">
                  <a16:creationId xmlns:a16="http://schemas.microsoft.com/office/drawing/2014/main" id="{40A69535-69AD-624E-8366-D8893CDB2A6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116431" y="12354222"/>
              <a:ext cx="382201" cy="360859"/>
            </a:xfrm>
            <a:prstGeom prst="rect">
              <a:avLst/>
            </a:prstGeom>
          </p:spPr>
        </p:pic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3C14935-7DAC-FC46-913B-88289D04014E}"/>
              </a:ext>
            </a:extLst>
          </p:cNvPr>
          <p:cNvGrpSpPr/>
          <p:nvPr/>
        </p:nvGrpSpPr>
        <p:grpSpPr>
          <a:xfrm>
            <a:off x="5462592" y="14915638"/>
            <a:ext cx="1887296" cy="765348"/>
            <a:chOff x="2154651" y="12345828"/>
            <a:chExt cx="1529049" cy="731808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3A3BC21D-4576-2148-BF8E-E0ABA9F406C4}"/>
                </a:ext>
              </a:extLst>
            </p:cNvPr>
            <p:cNvGrpSpPr/>
            <p:nvPr/>
          </p:nvGrpSpPr>
          <p:grpSpPr>
            <a:xfrm>
              <a:off x="2450435" y="12345828"/>
              <a:ext cx="1233265" cy="731808"/>
              <a:chOff x="3005279" y="14343908"/>
              <a:chExt cx="1233265" cy="731808"/>
            </a:xfrm>
          </p:grpSpPr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70D238C7-3463-AD45-9503-388710E140E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82514" y="14726484"/>
                <a:ext cx="0" cy="349232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E4444ED-0A81-A94C-8D22-0CA6F4CB1A96}"/>
                  </a:ext>
                </a:extLst>
              </p:cNvPr>
              <p:cNvSpPr txBox="1"/>
              <p:nvPr/>
            </p:nvSpPr>
            <p:spPr>
              <a:xfrm>
                <a:off x="3005279" y="14343908"/>
                <a:ext cx="1233265" cy="38257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How was Britain ruled in 1603?</a:t>
                </a:r>
              </a:p>
            </p:txBody>
          </p:sp>
        </p:grpSp>
        <p:pic>
          <p:nvPicPr>
            <p:cNvPr id="21" name="Graphic 185" descr="Crown with solid fill">
              <a:extLst>
                <a:ext uri="{FF2B5EF4-FFF2-40B4-BE49-F238E27FC236}">
                  <a16:creationId xmlns:a16="http://schemas.microsoft.com/office/drawing/2014/main" id="{6D92722F-D20F-2C41-BFAE-F96B28DFA68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/>
          </p:blipFill>
          <p:spPr>
            <a:xfrm>
              <a:off x="2154651" y="12354222"/>
              <a:ext cx="305760" cy="360859"/>
            </a:xfrm>
            <a:prstGeom prst="rect">
              <a:avLst/>
            </a:prstGeom>
          </p:spPr>
        </p:pic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22754E70-839B-F649-AC9D-319D55F39902}"/>
              </a:ext>
            </a:extLst>
          </p:cNvPr>
          <p:cNvGrpSpPr/>
          <p:nvPr/>
        </p:nvGrpSpPr>
        <p:grpSpPr>
          <a:xfrm>
            <a:off x="4980191" y="10541566"/>
            <a:ext cx="1879311" cy="765348"/>
            <a:chOff x="2161120" y="12345828"/>
            <a:chExt cx="1522580" cy="731808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023A60A3-8955-CF4C-8DEA-F8504DDB2DCC}"/>
                </a:ext>
              </a:extLst>
            </p:cNvPr>
            <p:cNvGrpSpPr/>
            <p:nvPr/>
          </p:nvGrpSpPr>
          <p:grpSpPr>
            <a:xfrm>
              <a:off x="2450435" y="12345828"/>
              <a:ext cx="1233265" cy="731808"/>
              <a:chOff x="3005279" y="14343908"/>
              <a:chExt cx="1233265" cy="731808"/>
            </a:xfrm>
          </p:grpSpPr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AEE6D197-3A0B-4D45-B747-C35854473B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82514" y="14726484"/>
                <a:ext cx="0" cy="349232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4779E855-BA7F-DA4F-A00C-B1364CB046CA}"/>
                  </a:ext>
                </a:extLst>
              </p:cNvPr>
              <p:cNvSpPr txBox="1"/>
              <p:nvPr/>
            </p:nvSpPr>
            <p:spPr>
              <a:xfrm>
                <a:off x="3005279" y="14343908"/>
                <a:ext cx="1233265" cy="38257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What was the impact of Reconstruction?</a:t>
                </a:r>
              </a:p>
            </p:txBody>
          </p:sp>
        </p:grpSp>
        <p:pic>
          <p:nvPicPr>
            <p:cNvPr id="27" name="Graphic 185">
              <a:extLst>
                <a:ext uri="{FF2B5EF4-FFF2-40B4-BE49-F238E27FC236}">
                  <a16:creationId xmlns:a16="http://schemas.microsoft.com/office/drawing/2014/main" id="{A9335085-0D80-2F46-8F26-050D0A0082A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161120" y="12354222"/>
              <a:ext cx="292821" cy="360859"/>
            </a:xfrm>
            <a:prstGeom prst="rect">
              <a:avLst/>
            </a:prstGeom>
          </p:spPr>
        </p:pic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B945E99-F22D-9743-8E90-A59C60EFBE74}"/>
              </a:ext>
            </a:extLst>
          </p:cNvPr>
          <p:cNvGrpSpPr/>
          <p:nvPr/>
        </p:nvGrpSpPr>
        <p:grpSpPr>
          <a:xfrm>
            <a:off x="3219710" y="15995887"/>
            <a:ext cx="1934471" cy="924004"/>
            <a:chOff x="2116431" y="11992037"/>
            <a:chExt cx="1567269" cy="883511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7866D682-203F-144D-A47C-1FE28D2F6F92}"/>
                </a:ext>
              </a:extLst>
            </p:cNvPr>
            <p:cNvGrpSpPr/>
            <p:nvPr/>
          </p:nvGrpSpPr>
          <p:grpSpPr>
            <a:xfrm>
              <a:off x="2450435" y="11992037"/>
              <a:ext cx="1233265" cy="883511"/>
              <a:chOff x="3005279" y="13990117"/>
              <a:chExt cx="1233265" cy="883511"/>
            </a:xfrm>
          </p:grpSpPr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120B5E18-AC80-9147-93E5-28F8E2D5C44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482514" y="13990117"/>
                <a:ext cx="0" cy="736367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10FCB90B-214B-BB4B-85D5-AD2E5F4BF91F}"/>
                  </a:ext>
                </a:extLst>
              </p:cNvPr>
              <p:cNvSpPr txBox="1"/>
              <p:nvPr/>
            </p:nvSpPr>
            <p:spPr>
              <a:xfrm>
                <a:off x="3005279" y="14343908"/>
                <a:ext cx="1233265" cy="5297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What was the impact of the First World War on Russia?</a:t>
                </a:r>
              </a:p>
            </p:txBody>
          </p:sp>
        </p:grpSp>
        <p:pic>
          <p:nvPicPr>
            <p:cNvPr id="32" name="Graphic 185">
              <a:extLst>
                <a:ext uri="{FF2B5EF4-FFF2-40B4-BE49-F238E27FC236}">
                  <a16:creationId xmlns:a16="http://schemas.microsoft.com/office/drawing/2014/main" id="{A904E4A1-7B38-5E44-8E39-594BDB0F318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116431" y="12354222"/>
              <a:ext cx="382201" cy="360859"/>
            </a:xfrm>
            <a:prstGeom prst="rect">
              <a:avLst/>
            </a:prstGeom>
          </p:spPr>
        </p:pic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AD9AF79B-6154-2443-84AF-DD565F18B73B}"/>
              </a:ext>
            </a:extLst>
          </p:cNvPr>
          <p:cNvGrpSpPr/>
          <p:nvPr/>
        </p:nvGrpSpPr>
        <p:grpSpPr>
          <a:xfrm>
            <a:off x="1238274" y="15995885"/>
            <a:ext cx="1934471" cy="770116"/>
            <a:chOff x="2116431" y="11992037"/>
            <a:chExt cx="1567269" cy="736367"/>
          </a:xfrm>
        </p:grpSpPr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D30FA3AB-6898-C941-85A4-B5D21BEFFF5F}"/>
                </a:ext>
              </a:extLst>
            </p:cNvPr>
            <p:cNvGrpSpPr/>
            <p:nvPr/>
          </p:nvGrpSpPr>
          <p:grpSpPr>
            <a:xfrm>
              <a:off x="2450435" y="11992037"/>
              <a:ext cx="1233265" cy="736367"/>
              <a:chOff x="3005279" y="13990117"/>
              <a:chExt cx="1233265" cy="736367"/>
            </a:xfrm>
          </p:grpSpPr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F0B3C3A0-908B-B845-8D60-B70BD66B47F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482514" y="13990117"/>
                <a:ext cx="0" cy="736367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6E639C5A-3555-214B-A8F9-26EC915ABF7D}"/>
                  </a:ext>
                </a:extLst>
              </p:cNvPr>
              <p:cNvSpPr txBox="1"/>
              <p:nvPr/>
            </p:nvSpPr>
            <p:spPr>
              <a:xfrm>
                <a:off x="3005279" y="14343908"/>
                <a:ext cx="1233265" cy="38257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What were the causes of the February Revolution?</a:t>
                </a:r>
              </a:p>
            </p:txBody>
          </p:sp>
        </p:grpSp>
        <p:pic>
          <p:nvPicPr>
            <p:cNvPr id="37" name="Graphic 185">
              <a:extLst>
                <a:ext uri="{FF2B5EF4-FFF2-40B4-BE49-F238E27FC236}">
                  <a16:creationId xmlns:a16="http://schemas.microsoft.com/office/drawing/2014/main" id="{B83C05B5-058E-DD41-86E0-65BCA819ACA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116431" y="12354222"/>
              <a:ext cx="382201" cy="360859"/>
            </a:xfrm>
            <a:prstGeom prst="rect">
              <a:avLst/>
            </a:prstGeom>
          </p:spPr>
        </p:pic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BEC0B3D6-60B8-BB41-93D0-522D5A666564}"/>
              </a:ext>
            </a:extLst>
          </p:cNvPr>
          <p:cNvGrpSpPr/>
          <p:nvPr/>
        </p:nvGrpSpPr>
        <p:grpSpPr>
          <a:xfrm>
            <a:off x="268196" y="12805286"/>
            <a:ext cx="1934471" cy="2305811"/>
            <a:chOff x="2116431" y="12185361"/>
            <a:chExt cx="1567269" cy="2204762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2039AB75-13A9-0740-B62C-9700FE2A93C8}"/>
                </a:ext>
              </a:extLst>
            </p:cNvPr>
            <p:cNvGrpSpPr/>
            <p:nvPr/>
          </p:nvGrpSpPr>
          <p:grpSpPr>
            <a:xfrm>
              <a:off x="2450435" y="12185361"/>
              <a:ext cx="1233265" cy="2204762"/>
              <a:chOff x="3005279" y="14183441"/>
              <a:chExt cx="1233265" cy="2204762"/>
            </a:xfrm>
          </p:grpSpPr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13D6DFCE-5DFF-5740-BE2F-F94ADD8B9E4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53476" y="14713161"/>
                <a:ext cx="403737" cy="1675042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EEFE1D6F-F428-AF41-A51D-45FE49F5D40D}"/>
                  </a:ext>
                </a:extLst>
              </p:cNvPr>
              <p:cNvSpPr txBox="1"/>
              <p:nvPr/>
            </p:nvSpPr>
            <p:spPr>
              <a:xfrm>
                <a:off x="3005279" y="14183441"/>
                <a:ext cx="1233265" cy="38257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Why did the Tsar abdicate?</a:t>
                </a:r>
              </a:p>
            </p:txBody>
          </p:sp>
        </p:grpSp>
        <p:pic>
          <p:nvPicPr>
            <p:cNvPr id="42" name="Graphic 185">
              <a:extLst>
                <a:ext uri="{FF2B5EF4-FFF2-40B4-BE49-F238E27FC236}">
                  <a16:creationId xmlns:a16="http://schemas.microsoft.com/office/drawing/2014/main" id="{F7DE9D03-9F0C-724B-B5EC-3365DB9DF93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116431" y="12354222"/>
              <a:ext cx="382201" cy="360859"/>
            </a:xfrm>
            <a:prstGeom prst="rect">
              <a:avLst/>
            </a:prstGeom>
          </p:spPr>
        </p:pic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45EE5B25-9C91-8E4E-AF19-2537F3F7B5B7}"/>
              </a:ext>
            </a:extLst>
          </p:cNvPr>
          <p:cNvGrpSpPr/>
          <p:nvPr/>
        </p:nvGrpSpPr>
        <p:grpSpPr>
          <a:xfrm>
            <a:off x="1992953" y="12687761"/>
            <a:ext cx="1934471" cy="960147"/>
            <a:chOff x="2116431" y="12185361"/>
            <a:chExt cx="1567269" cy="918070"/>
          </a:xfrm>
        </p:grpSpPr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143623EA-5F13-3D4C-9ACF-1B7244568AB2}"/>
                </a:ext>
              </a:extLst>
            </p:cNvPr>
            <p:cNvGrpSpPr/>
            <p:nvPr/>
          </p:nvGrpSpPr>
          <p:grpSpPr>
            <a:xfrm>
              <a:off x="2450435" y="12185361"/>
              <a:ext cx="1233265" cy="918070"/>
              <a:chOff x="3005279" y="14183441"/>
              <a:chExt cx="1233265" cy="918070"/>
            </a:xfrm>
          </p:grpSpPr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9C27E12D-0E85-184F-A297-EE6920663E8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53476" y="14713161"/>
                <a:ext cx="0" cy="388350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CAF764A3-20C3-5542-A892-28ED76C006CC}"/>
                  </a:ext>
                </a:extLst>
              </p:cNvPr>
              <p:cNvSpPr txBox="1"/>
              <p:nvPr/>
            </p:nvSpPr>
            <p:spPr>
              <a:xfrm>
                <a:off x="3005279" y="14183441"/>
                <a:ext cx="1233265" cy="38257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Why did the Provisional Government fail?</a:t>
                </a:r>
              </a:p>
            </p:txBody>
          </p:sp>
        </p:grpSp>
        <p:pic>
          <p:nvPicPr>
            <p:cNvPr id="58" name="Graphic 185">
              <a:extLst>
                <a:ext uri="{FF2B5EF4-FFF2-40B4-BE49-F238E27FC236}">
                  <a16:creationId xmlns:a16="http://schemas.microsoft.com/office/drawing/2014/main" id="{80AF614E-063D-394A-8D6B-C9DC34F873F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116431" y="12354222"/>
              <a:ext cx="382201" cy="360859"/>
            </a:xfrm>
            <a:prstGeom prst="rect">
              <a:avLst/>
            </a:prstGeom>
          </p:spPr>
        </p:pic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82075A58-C4A1-A04F-B5CF-7A403443AC8A}"/>
              </a:ext>
            </a:extLst>
          </p:cNvPr>
          <p:cNvGrpSpPr/>
          <p:nvPr/>
        </p:nvGrpSpPr>
        <p:grpSpPr>
          <a:xfrm>
            <a:off x="4129969" y="12687761"/>
            <a:ext cx="1934471" cy="960147"/>
            <a:chOff x="2116431" y="12185361"/>
            <a:chExt cx="1567269" cy="918070"/>
          </a:xfrm>
        </p:grpSpPr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A3E52CED-6489-324C-B51C-2341DB9E022D}"/>
                </a:ext>
              </a:extLst>
            </p:cNvPr>
            <p:cNvGrpSpPr/>
            <p:nvPr/>
          </p:nvGrpSpPr>
          <p:grpSpPr>
            <a:xfrm>
              <a:off x="2450435" y="12185361"/>
              <a:ext cx="1233265" cy="918070"/>
              <a:chOff x="3005279" y="14183441"/>
              <a:chExt cx="1233265" cy="918070"/>
            </a:xfrm>
          </p:grpSpPr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093246ED-4461-0F41-8A52-5BC2C6E4432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53476" y="14713161"/>
                <a:ext cx="0" cy="388350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B5FC3900-37D1-1647-BAE3-A21B084E8585}"/>
                  </a:ext>
                </a:extLst>
              </p:cNvPr>
              <p:cNvSpPr txBox="1"/>
              <p:nvPr/>
            </p:nvSpPr>
            <p:spPr>
              <a:xfrm>
                <a:off x="3005279" y="14183441"/>
                <a:ext cx="1233265" cy="5297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Why did the Bolsheviks seize power in October 1917?</a:t>
                </a:r>
              </a:p>
            </p:txBody>
          </p:sp>
        </p:grpSp>
        <p:pic>
          <p:nvPicPr>
            <p:cNvPr id="65" name="Graphic 185">
              <a:extLst>
                <a:ext uri="{FF2B5EF4-FFF2-40B4-BE49-F238E27FC236}">
                  <a16:creationId xmlns:a16="http://schemas.microsoft.com/office/drawing/2014/main" id="{1CFB19C5-62AB-FD4B-984B-0DEB0A70C29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116431" y="12354222"/>
              <a:ext cx="382201" cy="360859"/>
            </a:xfrm>
            <a:prstGeom prst="rect">
              <a:avLst/>
            </a:prstGeom>
          </p:spPr>
        </p:pic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273E9851-CE2A-024C-804E-D92EE658A974}"/>
              </a:ext>
            </a:extLst>
          </p:cNvPr>
          <p:cNvGrpSpPr/>
          <p:nvPr/>
        </p:nvGrpSpPr>
        <p:grpSpPr>
          <a:xfrm>
            <a:off x="6060908" y="12687761"/>
            <a:ext cx="1934471" cy="960147"/>
            <a:chOff x="2116431" y="12185361"/>
            <a:chExt cx="1567269" cy="918070"/>
          </a:xfrm>
        </p:grpSpPr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6E0D6450-F9CB-5349-A24E-1730795EA76E}"/>
                </a:ext>
              </a:extLst>
            </p:cNvPr>
            <p:cNvGrpSpPr/>
            <p:nvPr/>
          </p:nvGrpSpPr>
          <p:grpSpPr>
            <a:xfrm>
              <a:off x="2450435" y="12185361"/>
              <a:ext cx="1233265" cy="918070"/>
              <a:chOff x="3005279" y="14183441"/>
              <a:chExt cx="1233265" cy="918070"/>
            </a:xfrm>
          </p:grpSpPr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42EB53E0-5AB2-F447-AA58-FE5B92D3C0B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53476" y="14713161"/>
                <a:ext cx="0" cy="388350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C6B0EC9B-393D-674C-AD7F-14EAA0C45369}"/>
                  </a:ext>
                </a:extLst>
              </p:cNvPr>
              <p:cNvSpPr txBox="1"/>
              <p:nvPr/>
            </p:nvSpPr>
            <p:spPr>
              <a:xfrm>
                <a:off x="3005279" y="14183441"/>
                <a:ext cx="1233265" cy="5297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How did the Communists consolidate their dictatorship?</a:t>
                </a:r>
              </a:p>
            </p:txBody>
          </p:sp>
        </p:grpSp>
        <p:pic>
          <p:nvPicPr>
            <p:cNvPr id="70" name="Graphic 185">
              <a:extLst>
                <a:ext uri="{FF2B5EF4-FFF2-40B4-BE49-F238E27FC236}">
                  <a16:creationId xmlns:a16="http://schemas.microsoft.com/office/drawing/2014/main" id="{ECA84239-0AAD-484A-BECB-D2954E53553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116431" y="12354222"/>
              <a:ext cx="382201" cy="360859"/>
            </a:xfrm>
            <a:prstGeom prst="rect">
              <a:avLst/>
            </a:prstGeom>
          </p:spPr>
        </p:pic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1790B726-6554-4A49-B71B-9A0DEBF5C030}"/>
              </a:ext>
            </a:extLst>
          </p:cNvPr>
          <p:cNvGrpSpPr/>
          <p:nvPr/>
        </p:nvGrpSpPr>
        <p:grpSpPr>
          <a:xfrm>
            <a:off x="6026707" y="11621911"/>
            <a:ext cx="1934471" cy="770116"/>
            <a:chOff x="2116431" y="11992037"/>
            <a:chExt cx="1567269" cy="736367"/>
          </a:xfrm>
        </p:grpSpPr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C8C156C7-F533-2447-9E3E-A75484566EE6}"/>
                </a:ext>
              </a:extLst>
            </p:cNvPr>
            <p:cNvGrpSpPr/>
            <p:nvPr/>
          </p:nvGrpSpPr>
          <p:grpSpPr>
            <a:xfrm>
              <a:off x="2450435" y="11992037"/>
              <a:ext cx="1233265" cy="736367"/>
              <a:chOff x="3005279" y="13990117"/>
              <a:chExt cx="1233265" cy="736367"/>
            </a:xfrm>
          </p:grpSpPr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0B0A0585-C48F-5F47-8DFD-6A5FE219662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482514" y="13990117"/>
                <a:ext cx="0" cy="736367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EB7C0B47-A47E-F446-8C38-A4AA1DAC7EDB}"/>
                  </a:ext>
                </a:extLst>
              </p:cNvPr>
              <p:cNvSpPr txBox="1"/>
              <p:nvPr/>
            </p:nvSpPr>
            <p:spPr>
              <a:xfrm>
                <a:off x="3005279" y="14343908"/>
                <a:ext cx="1233265" cy="38257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Why did the Reds win the Civil War?</a:t>
                </a:r>
              </a:p>
            </p:txBody>
          </p:sp>
        </p:grpSp>
        <p:pic>
          <p:nvPicPr>
            <p:cNvPr id="75" name="Graphic 185">
              <a:extLst>
                <a:ext uri="{FF2B5EF4-FFF2-40B4-BE49-F238E27FC236}">
                  <a16:creationId xmlns:a16="http://schemas.microsoft.com/office/drawing/2014/main" id="{3264B481-1E09-544F-8AC3-E5721B84F1C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116431" y="12354222"/>
              <a:ext cx="382201" cy="360859"/>
            </a:xfrm>
            <a:prstGeom prst="rect">
              <a:avLst/>
            </a:prstGeom>
          </p:spPr>
        </p:pic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C531D0B3-35E7-DD4A-A3C9-5D1F282B0D8B}"/>
              </a:ext>
            </a:extLst>
          </p:cNvPr>
          <p:cNvGrpSpPr/>
          <p:nvPr/>
        </p:nvGrpSpPr>
        <p:grpSpPr>
          <a:xfrm>
            <a:off x="3927424" y="11621911"/>
            <a:ext cx="1934471" cy="770116"/>
            <a:chOff x="2116431" y="11992037"/>
            <a:chExt cx="1567269" cy="736367"/>
          </a:xfrm>
        </p:grpSpPr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CF8578AA-5EF1-C84D-9246-C7F0C0FB4DC7}"/>
                </a:ext>
              </a:extLst>
            </p:cNvPr>
            <p:cNvGrpSpPr/>
            <p:nvPr/>
          </p:nvGrpSpPr>
          <p:grpSpPr>
            <a:xfrm>
              <a:off x="2450435" y="11992037"/>
              <a:ext cx="1233265" cy="736367"/>
              <a:chOff x="3005279" y="13990117"/>
              <a:chExt cx="1233265" cy="736367"/>
            </a:xfrm>
          </p:grpSpPr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FD811AB1-A663-FC44-AF82-3829A69C9F7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482514" y="13990117"/>
                <a:ext cx="0" cy="736367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1BA889DD-DBD4-D440-9DFD-3D57AF49029B}"/>
                  </a:ext>
                </a:extLst>
              </p:cNvPr>
              <p:cNvSpPr txBox="1"/>
              <p:nvPr/>
            </p:nvSpPr>
            <p:spPr>
              <a:xfrm>
                <a:off x="3005279" y="14343908"/>
                <a:ext cx="1233265" cy="38257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Why did the Communists face rebellions in 1921?</a:t>
                </a:r>
              </a:p>
            </p:txBody>
          </p:sp>
        </p:grpSp>
        <p:pic>
          <p:nvPicPr>
            <p:cNvPr id="80" name="Graphic 185">
              <a:extLst>
                <a:ext uri="{FF2B5EF4-FFF2-40B4-BE49-F238E27FC236}">
                  <a16:creationId xmlns:a16="http://schemas.microsoft.com/office/drawing/2014/main" id="{EA32617F-46F2-9348-94F4-6D3E3D4EF8C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116431" y="12354222"/>
              <a:ext cx="382201" cy="360859"/>
            </a:xfrm>
            <a:prstGeom prst="rect">
              <a:avLst/>
            </a:prstGeom>
          </p:spPr>
        </p:pic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F6D04BC4-6F4A-9B43-BBE0-7D06C6810805}"/>
              </a:ext>
            </a:extLst>
          </p:cNvPr>
          <p:cNvGrpSpPr/>
          <p:nvPr/>
        </p:nvGrpSpPr>
        <p:grpSpPr>
          <a:xfrm>
            <a:off x="1895642" y="11640096"/>
            <a:ext cx="1934471" cy="770116"/>
            <a:chOff x="2116431" y="11992037"/>
            <a:chExt cx="1567269" cy="736367"/>
          </a:xfrm>
        </p:grpSpPr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07A2A3A9-E80A-0840-99A5-2CEF0E9667FB}"/>
                </a:ext>
              </a:extLst>
            </p:cNvPr>
            <p:cNvGrpSpPr/>
            <p:nvPr/>
          </p:nvGrpSpPr>
          <p:grpSpPr>
            <a:xfrm>
              <a:off x="2450435" y="11992037"/>
              <a:ext cx="1233265" cy="736367"/>
              <a:chOff x="3005279" y="13990117"/>
              <a:chExt cx="1233265" cy="736367"/>
            </a:xfrm>
          </p:grpSpPr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46CE2AD2-8885-9944-9994-036B061875F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482514" y="13990117"/>
                <a:ext cx="0" cy="736367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45340D7F-E2A3-9C42-87A8-9043E2E88718}"/>
                  </a:ext>
                </a:extLst>
              </p:cNvPr>
              <p:cNvSpPr txBox="1"/>
              <p:nvPr/>
            </p:nvSpPr>
            <p:spPr>
              <a:xfrm>
                <a:off x="3005279" y="14343908"/>
                <a:ext cx="1233265" cy="38257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Why did Lenin have to introduce the NEP?</a:t>
                </a:r>
              </a:p>
            </p:txBody>
          </p:sp>
        </p:grpSp>
        <p:pic>
          <p:nvPicPr>
            <p:cNvPr id="85" name="Graphic 185">
              <a:extLst>
                <a:ext uri="{FF2B5EF4-FFF2-40B4-BE49-F238E27FC236}">
                  <a16:creationId xmlns:a16="http://schemas.microsoft.com/office/drawing/2014/main" id="{50C6C550-D867-C646-A72B-ED0B117ADB6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116431" y="12354222"/>
              <a:ext cx="382201" cy="360859"/>
            </a:xfrm>
            <a:prstGeom prst="rect">
              <a:avLst/>
            </a:prstGeom>
          </p:spPr>
        </p:pic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7FED3B35-7DF4-C448-B3BE-EEDB6404D756}"/>
              </a:ext>
            </a:extLst>
          </p:cNvPr>
          <p:cNvGrpSpPr/>
          <p:nvPr/>
        </p:nvGrpSpPr>
        <p:grpSpPr>
          <a:xfrm>
            <a:off x="373430" y="8292942"/>
            <a:ext cx="1934471" cy="2096199"/>
            <a:chOff x="2116431" y="12185361"/>
            <a:chExt cx="1567269" cy="2004336"/>
          </a:xfrm>
        </p:grpSpPr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387E6CE2-2A75-184C-9F60-02AFEB3F3ED2}"/>
                </a:ext>
              </a:extLst>
            </p:cNvPr>
            <p:cNvGrpSpPr/>
            <p:nvPr/>
          </p:nvGrpSpPr>
          <p:grpSpPr>
            <a:xfrm>
              <a:off x="2450435" y="12185361"/>
              <a:ext cx="1233265" cy="2004336"/>
              <a:chOff x="3005279" y="14183441"/>
              <a:chExt cx="1233265" cy="2004336"/>
            </a:xfrm>
          </p:grpSpPr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177469EC-B057-D448-BDCF-113A4D19956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53476" y="14713161"/>
                <a:ext cx="318478" cy="1474616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45FA2B2F-32AD-5E46-AD2F-D6244AAE2593}"/>
                  </a:ext>
                </a:extLst>
              </p:cNvPr>
              <p:cNvSpPr txBox="1"/>
              <p:nvPr/>
            </p:nvSpPr>
            <p:spPr>
              <a:xfrm>
                <a:off x="3005279" y="14183441"/>
                <a:ext cx="1233265" cy="67686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How did the Communists try to spread their ideology across the world?</a:t>
                </a:r>
              </a:p>
            </p:txBody>
          </p:sp>
        </p:grpSp>
        <p:pic>
          <p:nvPicPr>
            <p:cNvPr id="90" name="Graphic 185">
              <a:extLst>
                <a:ext uri="{FF2B5EF4-FFF2-40B4-BE49-F238E27FC236}">
                  <a16:creationId xmlns:a16="http://schemas.microsoft.com/office/drawing/2014/main" id="{9D3208AB-9637-D448-804D-66719805DCB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116431" y="12354222"/>
              <a:ext cx="382201" cy="360859"/>
            </a:xfrm>
            <a:prstGeom prst="rect">
              <a:avLst/>
            </a:prstGeom>
          </p:spPr>
        </p:pic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6AA4700C-557E-1942-A11E-15CC3E9D83FC}"/>
              </a:ext>
            </a:extLst>
          </p:cNvPr>
          <p:cNvGrpSpPr/>
          <p:nvPr/>
        </p:nvGrpSpPr>
        <p:grpSpPr>
          <a:xfrm>
            <a:off x="2698156" y="8351605"/>
            <a:ext cx="1924356" cy="842371"/>
            <a:chOff x="2116431" y="12297976"/>
            <a:chExt cx="1559074" cy="805455"/>
          </a:xfrm>
        </p:grpSpPr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A644A12A-D377-BF4B-B126-1384FFC2D209}"/>
                </a:ext>
              </a:extLst>
            </p:cNvPr>
            <p:cNvGrpSpPr/>
            <p:nvPr/>
          </p:nvGrpSpPr>
          <p:grpSpPr>
            <a:xfrm>
              <a:off x="2442240" y="12297976"/>
              <a:ext cx="1233265" cy="805455"/>
              <a:chOff x="2997084" y="14296056"/>
              <a:chExt cx="1233265" cy="805455"/>
            </a:xfrm>
          </p:grpSpPr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C7898376-619F-CA4B-9761-46D41075F1C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53476" y="14713161"/>
                <a:ext cx="0" cy="388350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0D27A891-A8ED-E547-921B-38F580602362}"/>
                  </a:ext>
                </a:extLst>
              </p:cNvPr>
              <p:cNvSpPr txBox="1"/>
              <p:nvPr/>
            </p:nvSpPr>
            <p:spPr>
              <a:xfrm>
                <a:off x="2997084" y="14296056"/>
                <a:ext cx="1233265" cy="38257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Why did Stalin succeed Lenin?</a:t>
                </a:r>
              </a:p>
            </p:txBody>
          </p:sp>
        </p:grpSp>
        <p:pic>
          <p:nvPicPr>
            <p:cNvPr id="96" name="Graphic 185">
              <a:extLst>
                <a:ext uri="{FF2B5EF4-FFF2-40B4-BE49-F238E27FC236}">
                  <a16:creationId xmlns:a16="http://schemas.microsoft.com/office/drawing/2014/main" id="{2FB7F402-F60C-934B-B859-6C07B6E5D50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116431" y="12354222"/>
              <a:ext cx="382201" cy="360859"/>
            </a:xfrm>
            <a:prstGeom prst="rect">
              <a:avLst/>
            </a:prstGeom>
          </p:spPr>
        </p:pic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332B736A-E2DC-0C4B-89D2-7B71C6291C46}"/>
              </a:ext>
            </a:extLst>
          </p:cNvPr>
          <p:cNvGrpSpPr/>
          <p:nvPr/>
        </p:nvGrpSpPr>
        <p:grpSpPr>
          <a:xfrm>
            <a:off x="4684054" y="8365907"/>
            <a:ext cx="1924200" cy="828057"/>
            <a:chOff x="2116431" y="12311662"/>
            <a:chExt cx="1558948" cy="791769"/>
          </a:xfrm>
        </p:grpSpPr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4954E9B8-FA0F-0049-AD2B-90255C62C3B8}"/>
                </a:ext>
              </a:extLst>
            </p:cNvPr>
            <p:cNvGrpSpPr/>
            <p:nvPr/>
          </p:nvGrpSpPr>
          <p:grpSpPr>
            <a:xfrm>
              <a:off x="2442114" y="12311662"/>
              <a:ext cx="1233265" cy="791769"/>
              <a:chOff x="2996958" y="14309742"/>
              <a:chExt cx="1233265" cy="791769"/>
            </a:xfrm>
          </p:grpSpPr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3746CA51-A9FD-4245-92FF-A2A1225D1E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53476" y="14713161"/>
                <a:ext cx="0" cy="388350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3" name="TextBox 102">
                <a:extLst>
                  <a:ext uri="{FF2B5EF4-FFF2-40B4-BE49-F238E27FC236}">
                    <a16:creationId xmlns:a16="http://schemas.microsoft.com/office/drawing/2014/main" id="{A06282C7-EDB1-2041-8933-CD43074D89AA}"/>
                  </a:ext>
                </a:extLst>
              </p:cNvPr>
              <p:cNvSpPr txBox="1"/>
              <p:nvPr/>
            </p:nvSpPr>
            <p:spPr>
              <a:xfrm>
                <a:off x="2996958" y="14309742"/>
                <a:ext cx="1233265" cy="38257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What was the Great Turn?</a:t>
                </a:r>
              </a:p>
            </p:txBody>
          </p:sp>
        </p:grpSp>
        <p:pic>
          <p:nvPicPr>
            <p:cNvPr id="101" name="Graphic 185">
              <a:extLst>
                <a:ext uri="{FF2B5EF4-FFF2-40B4-BE49-F238E27FC236}">
                  <a16:creationId xmlns:a16="http://schemas.microsoft.com/office/drawing/2014/main" id="{C3FAFC2A-CAF1-CA48-A2BE-3C7A787D8AD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116431" y="12354222"/>
              <a:ext cx="382201" cy="360859"/>
            </a:xfrm>
            <a:prstGeom prst="rect">
              <a:avLst/>
            </a:prstGeom>
          </p:spPr>
        </p:pic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75151E15-8E12-B645-B49C-D1E440847D69}"/>
              </a:ext>
            </a:extLst>
          </p:cNvPr>
          <p:cNvGrpSpPr/>
          <p:nvPr/>
        </p:nvGrpSpPr>
        <p:grpSpPr>
          <a:xfrm>
            <a:off x="6016070" y="7795410"/>
            <a:ext cx="2272808" cy="425644"/>
            <a:chOff x="2109075" y="12185361"/>
            <a:chExt cx="1841383" cy="406991"/>
          </a:xfrm>
        </p:grpSpPr>
        <p:grpSp>
          <p:nvGrpSpPr>
            <p:cNvPr id="105" name="Group 104">
              <a:extLst>
                <a:ext uri="{FF2B5EF4-FFF2-40B4-BE49-F238E27FC236}">
                  <a16:creationId xmlns:a16="http://schemas.microsoft.com/office/drawing/2014/main" id="{89554AE2-D01C-134D-A8F8-78CD44288B17}"/>
                </a:ext>
              </a:extLst>
            </p:cNvPr>
            <p:cNvGrpSpPr/>
            <p:nvPr/>
          </p:nvGrpSpPr>
          <p:grpSpPr>
            <a:xfrm>
              <a:off x="2450435" y="12185361"/>
              <a:ext cx="1500023" cy="382576"/>
              <a:chOff x="3005279" y="14183441"/>
              <a:chExt cx="1500023" cy="382576"/>
            </a:xfrm>
          </p:grpSpPr>
          <p:cxnSp>
            <p:nvCxnSpPr>
              <p:cNvPr id="107" name="Straight Connector 106">
                <a:extLst>
                  <a:ext uri="{FF2B5EF4-FFF2-40B4-BE49-F238E27FC236}">
                    <a16:creationId xmlns:a16="http://schemas.microsoft.com/office/drawing/2014/main" id="{FC409E3A-3BCA-174B-A59A-93696CAC0470}"/>
                  </a:ext>
                </a:extLst>
              </p:cNvPr>
              <p:cNvCxnSpPr>
                <a:cxnSpLocks/>
                <a:stCxn id="108" idx="3"/>
              </p:cNvCxnSpPr>
              <p:nvPr/>
            </p:nvCxnSpPr>
            <p:spPr>
              <a:xfrm>
                <a:off x="4087079" y="14374729"/>
                <a:ext cx="418223" cy="1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8" name="TextBox 107">
                <a:extLst>
                  <a:ext uri="{FF2B5EF4-FFF2-40B4-BE49-F238E27FC236}">
                    <a16:creationId xmlns:a16="http://schemas.microsoft.com/office/drawing/2014/main" id="{9318D8BD-9CB8-F649-96C6-44E4DE463FAC}"/>
                  </a:ext>
                </a:extLst>
              </p:cNvPr>
              <p:cNvSpPr txBox="1"/>
              <p:nvPr/>
            </p:nvSpPr>
            <p:spPr>
              <a:xfrm>
                <a:off x="3005279" y="14183441"/>
                <a:ext cx="1081800" cy="38257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How successful were the Five Year Plans?</a:t>
                </a:r>
              </a:p>
            </p:txBody>
          </p:sp>
        </p:grpSp>
        <p:pic>
          <p:nvPicPr>
            <p:cNvPr id="106" name="Graphic 185">
              <a:extLst>
                <a:ext uri="{FF2B5EF4-FFF2-40B4-BE49-F238E27FC236}">
                  <a16:creationId xmlns:a16="http://schemas.microsoft.com/office/drawing/2014/main" id="{1EBF405D-A473-CD49-B138-3307418FCDF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109075" y="12231493"/>
              <a:ext cx="382201" cy="360859"/>
            </a:xfrm>
            <a:prstGeom prst="rect">
              <a:avLst/>
            </a:prstGeom>
          </p:spPr>
        </p:pic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4586939E-0BA2-1D4B-88D5-145688CDF60B}"/>
              </a:ext>
            </a:extLst>
          </p:cNvPr>
          <p:cNvGrpSpPr/>
          <p:nvPr/>
        </p:nvGrpSpPr>
        <p:grpSpPr>
          <a:xfrm>
            <a:off x="4295480" y="7140609"/>
            <a:ext cx="1765427" cy="806258"/>
            <a:chOff x="2101922" y="11797012"/>
            <a:chExt cx="1430313" cy="770925"/>
          </a:xfrm>
        </p:grpSpPr>
        <p:grpSp>
          <p:nvGrpSpPr>
            <p:cNvPr id="112" name="Group 111">
              <a:extLst>
                <a:ext uri="{FF2B5EF4-FFF2-40B4-BE49-F238E27FC236}">
                  <a16:creationId xmlns:a16="http://schemas.microsoft.com/office/drawing/2014/main" id="{3F1CCFC6-C61A-FE4C-82AF-E40D8AA5668A}"/>
                </a:ext>
              </a:extLst>
            </p:cNvPr>
            <p:cNvGrpSpPr/>
            <p:nvPr/>
          </p:nvGrpSpPr>
          <p:grpSpPr>
            <a:xfrm>
              <a:off x="2450435" y="11797012"/>
              <a:ext cx="1081800" cy="770925"/>
              <a:chOff x="3005279" y="13795092"/>
              <a:chExt cx="1081800" cy="770925"/>
            </a:xfrm>
          </p:grpSpPr>
          <p:cxnSp>
            <p:nvCxnSpPr>
              <p:cNvPr id="114" name="Straight Connector 113">
                <a:extLst>
                  <a:ext uri="{FF2B5EF4-FFF2-40B4-BE49-F238E27FC236}">
                    <a16:creationId xmlns:a16="http://schemas.microsoft.com/office/drawing/2014/main" id="{ED73B3E6-5974-0B45-B425-F65DDE8F1ED6}"/>
                  </a:ext>
                </a:extLst>
              </p:cNvPr>
              <p:cNvCxnSpPr>
                <a:cxnSpLocks/>
                <a:stCxn id="115" idx="0"/>
              </p:cNvCxnSpPr>
              <p:nvPr/>
            </p:nvCxnSpPr>
            <p:spPr>
              <a:xfrm flipV="1">
                <a:off x="3546179" y="13795092"/>
                <a:ext cx="0" cy="388349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5" name="TextBox 114">
                <a:extLst>
                  <a:ext uri="{FF2B5EF4-FFF2-40B4-BE49-F238E27FC236}">
                    <a16:creationId xmlns:a16="http://schemas.microsoft.com/office/drawing/2014/main" id="{0BA8075D-AD45-044B-B2A3-2A5908632C97}"/>
                  </a:ext>
                </a:extLst>
              </p:cNvPr>
              <p:cNvSpPr txBox="1"/>
              <p:nvPr/>
            </p:nvSpPr>
            <p:spPr>
              <a:xfrm>
                <a:off x="3005279" y="14183441"/>
                <a:ext cx="1081800" cy="38257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How successful was Collectivisation?</a:t>
                </a:r>
              </a:p>
            </p:txBody>
          </p:sp>
        </p:grpSp>
        <p:pic>
          <p:nvPicPr>
            <p:cNvPr id="113" name="Graphic 185">
              <a:extLst>
                <a:ext uri="{FF2B5EF4-FFF2-40B4-BE49-F238E27FC236}">
                  <a16:creationId xmlns:a16="http://schemas.microsoft.com/office/drawing/2014/main" id="{3A4E606D-8665-BF45-8776-7640AC310D0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101922" y="12192709"/>
              <a:ext cx="382201" cy="360859"/>
            </a:xfrm>
            <a:prstGeom prst="rect">
              <a:avLst/>
            </a:prstGeom>
          </p:spPr>
        </p:pic>
      </p:grp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18699E61-A3BB-9F45-9F4F-BB31D46B3C15}"/>
              </a:ext>
            </a:extLst>
          </p:cNvPr>
          <p:cNvGrpSpPr/>
          <p:nvPr/>
        </p:nvGrpSpPr>
        <p:grpSpPr>
          <a:xfrm>
            <a:off x="1710023" y="7152538"/>
            <a:ext cx="1763533" cy="835538"/>
            <a:chOff x="2103457" y="11769015"/>
            <a:chExt cx="1428778" cy="798922"/>
          </a:xfrm>
        </p:grpSpPr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38C51EE4-D9B0-B74A-99D0-974C08DCCEE7}"/>
                </a:ext>
              </a:extLst>
            </p:cNvPr>
            <p:cNvGrpSpPr/>
            <p:nvPr/>
          </p:nvGrpSpPr>
          <p:grpSpPr>
            <a:xfrm>
              <a:off x="2450435" y="11769015"/>
              <a:ext cx="1081800" cy="798922"/>
              <a:chOff x="3005279" y="13767095"/>
              <a:chExt cx="1081800" cy="798922"/>
            </a:xfrm>
          </p:grpSpPr>
          <p:cxnSp>
            <p:nvCxnSpPr>
              <p:cNvPr id="121" name="Straight Connector 120">
                <a:extLst>
                  <a:ext uri="{FF2B5EF4-FFF2-40B4-BE49-F238E27FC236}">
                    <a16:creationId xmlns:a16="http://schemas.microsoft.com/office/drawing/2014/main" id="{788CAD9B-CC1C-6143-ACED-BB063EF880C3}"/>
                  </a:ext>
                </a:extLst>
              </p:cNvPr>
              <p:cNvCxnSpPr>
                <a:cxnSpLocks/>
                <a:stCxn id="122" idx="0"/>
              </p:cNvCxnSpPr>
              <p:nvPr/>
            </p:nvCxnSpPr>
            <p:spPr>
              <a:xfrm flipV="1">
                <a:off x="3546179" y="13767095"/>
                <a:ext cx="0" cy="416346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2" name="TextBox 121">
                <a:extLst>
                  <a:ext uri="{FF2B5EF4-FFF2-40B4-BE49-F238E27FC236}">
                    <a16:creationId xmlns:a16="http://schemas.microsoft.com/office/drawing/2014/main" id="{D427555C-1F1B-A848-BA52-B5A0FFA29C45}"/>
                  </a:ext>
                </a:extLst>
              </p:cNvPr>
              <p:cNvSpPr txBox="1"/>
              <p:nvPr/>
            </p:nvSpPr>
            <p:spPr>
              <a:xfrm>
                <a:off x="3005279" y="14183441"/>
                <a:ext cx="1081800" cy="38257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Why did the Stalin Cult develop?</a:t>
                </a:r>
              </a:p>
            </p:txBody>
          </p:sp>
        </p:grpSp>
        <p:pic>
          <p:nvPicPr>
            <p:cNvPr id="120" name="Graphic 185">
              <a:extLst>
                <a:ext uri="{FF2B5EF4-FFF2-40B4-BE49-F238E27FC236}">
                  <a16:creationId xmlns:a16="http://schemas.microsoft.com/office/drawing/2014/main" id="{245B4FB6-D136-C844-B1B6-105A0D8548A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103457" y="12193684"/>
              <a:ext cx="382201" cy="360859"/>
            </a:xfrm>
            <a:prstGeom prst="rect">
              <a:avLst/>
            </a:prstGeom>
          </p:spPr>
        </p:pic>
      </p:grp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B5916DC1-8DA2-0D4D-93DD-688976BFCFCA}"/>
              </a:ext>
            </a:extLst>
          </p:cNvPr>
          <p:cNvGrpSpPr/>
          <p:nvPr/>
        </p:nvGrpSpPr>
        <p:grpSpPr>
          <a:xfrm>
            <a:off x="362285" y="3970398"/>
            <a:ext cx="1934471" cy="2096199"/>
            <a:chOff x="2116431" y="12185361"/>
            <a:chExt cx="1567269" cy="2004336"/>
          </a:xfrm>
        </p:grpSpPr>
        <p:grpSp>
          <p:nvGrpSpPr>
            <p:cNvPr id="127" name="Group 126">
              <a:extLst>
                <a:ext uri="{FF2B5EF4-FFF2-40B4-BE49-F238E27FC236}">
                  <a16:creationId xmlns:a16="http://schemas.microsoft.com/office/drawing/2014/main" id="{227BDFDE-C4B5-394E-B2CD-0CE4ACA4C341}"/>
                </a:ext>
              </a:extLst>
            </p:cNvPr>
            <p:cNvGrpSpPr/>
            <p:nvPr/>
          </p:nvGrpSpPr>
          <p:grpSpPr>
            <a:xfrm>
              <a:off x="2450435" y="12185361"/>
              <a:ext cx="1233265" cy="2004336"/>
              <a:chOff x="3005279" y="14183441"/>
              <a:chExt cx="1233265" cy="2004336"/>
            </a:xfrm>
          </p:grpSpPr>
          <p:cxnSp>
            <p:nvCxnSpPr>
              <p:cNvPr id="129" name="Straight Connector 128">
                <a:extLst>
                  <a:ext uri="{FF2B5EF4-FFF2-40B4-BE49-F238E27FC236}">
                    <a16:creationId xmlns:a16="http://schemas.microsoft.com/office/drawing/2014/main" id="{73B4414D-75B5-E94F-BA7F-304498A354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53476" y="14713161"/>
                <a:ext cx="318478" cy="1474616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0" name="TextBox 129">
                <a:extLst>
                  <a:ext uri="{FF2B5EF4-FFF2-40B4-BE49-F238E27FC236}">
                    <a16:creationId xmlns:a16="http://schemas.microsoft.com/office/drawing/2014/main" id="{14E2D118-6C28-1343-B2E6-77450313C3C2}"/>
                  </a:ext>
                </a:extLst>
              </p:cNvPr>
              <p:cNvSpPr txBox="1"/>
              <p:nvPr/>
            </p:nvSpPr>
            <p:spPr>
              <a:xfrm>
                <a:off x="3005279" y="14183441"/>
                <a:ext cx="1233265" cy="38257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What was the impact of the Great Terror?</a:t>
                </a:r>
              </a:p>
            </p:txBody>
          </p:sp>
        </p:grpSp>
        <p:pic>
          <p:nvPicPr>
            <p:cNvPr id="128" name="Graphic 185">
              <a:extLst>
                <a:ext uri="{FF2B5EF4-FFF2-40B4-BE49-F238E27FC236}">
                  <a16:creationId xmlns:a16="http://schemas.microsoft.com/office/drawing/2014/main" id="{B796DBA3-E2A2-7148-9053-F1D59AF434E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116431" y="12354222"/>
              <a:ext cx="382201" cy="360859"/>
            </a:xfrm>
            <a:prstGeom prst="rect">
              <a:avLst/>
            </a:prstGeom>
          </p:spPr>
        </p:pic>
      </p:grp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27C7011D-84BB-7240-8DED-D539B3871B5A}"/>
              </a:ext>
            </a:extLst>
          </p:cNvPr>
          <p:cNvGrpSpPr/>
          <p:nvPr/>
        </p:nvGrpSpPr>
        <p:grpSpPr>
          <a:xfrm>
            <a:off x="2411639" y="3796349"/>
            <a:ext cx="1934471" cy="1159459"/>
            <a:chOff x="2116431" y="12185361"/>
            <a:chExt cx="1567269" cy="1108647"/>
          </a:xfrm>
        </p:grpSpPr>
        <p:grpSp>
          <p:nvGrpSpPr>
            <p:cNvPr id="132" name="Group 131">
              <a:extLst>
                <a:ext uri="{FF2B5EF4-FFF2-40B4-BE49-F238E27FC236}">
                  <a16:creationId xmlns:a16="http://schemas.microsoft.com/office/drawing/2014/main" id="{05F584A2-1D14-884E-B81B-46B9FF60E1F1}"/>
                </a:ext>
              </a:extLst>
            </p:cNvPr>
            <p:cNvGrpSpPr/>
            <p:nvPr/>
          </p:nvGrpSpPr>
          <p:grpSpPr>
            <a:xfrm>
              <a:off x="2450435" y="12185361"/>
              <a:ext cx="1233265" cy="1108647"/>
              <a:chOff x="3005279" y="14183441"/>
              <a:chExt cx="1233265" cy="1108647"/>
            </a:xfrm>
          </p:grpSpPr>
          <p:cxnSp>
            <p:nvCxnSpPr>
              <p:cNvPr id="134" name="Straight Connector 133">
                <a:extLst>
                  <a:ext uri="{FF2B5EF4-FFF2-40B4-BE49-F238E27FC236}">
                    <a16:creationId xmlns:a16="http://schemas.microsoft.com/office/drawing/2014/main" id="{B883C790-E04D-3E4F-B6C4-E49EB32DF44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53476" y="14713161"/>
                <a:ext cx="0" cy="578927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5" name="TextBox 134">
                <a:extLst>
                  <a:ext uri="{FF2B5EF4-FFF2-40B4-BE49-F238E27FC236}">
                    <a16:creationId xmlns:a16="http://schemas.microsoft.com/office/drawing/2014/main" id="{8EDAFEF6-2ABC-9C4B-8153-3D738F289710}"/>
                  </a:ext>
                </a:extLst>
              </p:cNvPr>
              <p:cNvSpPr txBox="1"/>
              <p:nvPr/>
            </p:nvSpPr>
            <p:spPr>
              <a:xfrm>
                <a:off x="3005279" y="14183441"/>
                <a:ext cx="1233265" cy="38257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What was the impact of the Great Terror?</a:t>
                </a:r>
              </a:p>
            </p:txBody>
          </p:sp>
        </p:grpSp>
        <p:pic>
          <p:nvPicPr>
            <p:cNvPr id="133" name="Graphic 185">
              <a:extLst>
                <a:ext uri="{FF2B5EF4-FFF2-40B4-BE49-F238E27FC236}">
                  <a16:creationId xmlns:a16="http://schemas.microsoft.com/office/drawing/2014/main" id="{00EF5B40-69FA-C34D-90EB-A4637F033FB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116431" y="12354222"/>
              <a:ext cx="382201" cy="360859"/>
            </a:xfrm>
            <a:prstGeom prst="rect">
              <a:avLst/>
            </a:prstGeom>
          </p:spPr>
        </p:pic>
      </p:grp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EF6FB4F9-D59F-4E44-91B6-A4440418F0FC}"/>
              </a:ext>
            </a:extLst>
          </p:cNvPr>
          <p:cNvGrpSpPr/>
          <p:nvPr/>
        </p:nvGrpSpPr>
        <p:grpSpPr>
          <a:xfrm>
            <a:off x="4422919" y="3816510"/>
            <a:ext cx="1960220" cy="1139302"/>
            <a:chOff x="2116431" y="12260680"/>
            <a:chExt cx="1588130" cy="1089373"/>
          </a:xfrm>
        </p:grpSpPr>
        <p:grpSp>
          <p:nvGrpSpPr>
            <p:cNvPr id="138" name="Group 137">
              <a:extLst>
                <a:ext uri="{FF2B5EF4-FFF2-40B4-BE49-F238E27FC236}">
                  <a16:creationId xmlns:a16="http://schemas.microsoft.com/office/drawing/2014/main" id="{C79E3E45-064C-0D4F-8444-B38B1B6DD185}"/>
                </a:ext>
              </a:extLst>
            </p:cNvPr>
            <p:cNvGrpSpPr/>
            <p:nvPr/>
          </p:nvGrpSpPr>
          <p:grpSpPr>
            <a:xfrm>
              <a:off x="2471296" y="12260680"/>
              <a:ext cx="1233265" cy="1089373"/>
              <a:chOff x="3026140" y="14258760"/>
              <a:chExt cx="1233265" cy="1089373"/>
            </a:xfrm>
          </p:grpSpPr>
          <p:cxnSp>
            <p:nvCxnSpPr>
              <p:cNvPr id="140" name="Straight Connector 139">
                <a:extLst>
                  <a:ext uri="{FF2B5EF4-FFF2-40B4-BE49-F238E27FC236}">
                    <a16:creationId xmlns:a16="http://schemas.microsoft.com/office/drawing/2014/main" id="{4E1B7899-16E9-434A-9CB7-7BC333758D6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53476" y="14713161"/>
                <a:ext cx="0" cy="634972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1" name="TextBox 140">
                <a:extLst>
                  <a:ext uri="{FF2B5EF4-FFF2-40B4-BE49-F238E27FC236}">
                    <a16:creationId xmlns:a16="http://schemas.microsoft.com/office/drawing/2014/main" id="{49F8BB2D-6200-A840-B33E-3A034DB742DE}"/>
                  </a:ext>
                </a:extLst>
              </p:cNvPr>
              <p:cNvSpPr txBox="1"/>
              <p:nvPr/>
            </p:nvSpPr>
            <p:spPr>
              <a:xfrm>
                <a:off x="3026140" y="14258760"/>
                <a:ext cx="1233265" cy="5297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How successfully did Stalin create a “Soviet Man”?</a:t>
                </a:r>
              </a:p>
            </p:txBody>
          </p:sp>
        </p:grpSp>
        <p:pic>
          <p:nvPicPr>
            <p:cNvPr id="139" name="Graphic 185">
              <a:extLst>
                <a:ext uri="{FF2B5EF4-FFF2-40B4-BE49-F238E27FC236}">
                  <a16:creationId xmlns:a16="http://schemas.microsoft.com/office/drawing/2014/main" id="{578633F1-B384-7E42-BBDA-91382A15249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116431" y="12354222"/>
              <a:ext cx="382201" cy="360859"/>
            </a:xfrm>
            <a:prstGeom prst="rect">
              <a:avLst/>
            </a:prstGeom>
          </p:spPr>
        </p:pic>
      </p:grp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431682B9-B30E-094E-B190-9E4CF3F4F724}"/>
              </a:ext>
            </a:extLst>
          </p:cNvPr>
          <p:cNvGrpSpPr/>
          <p:nvPr/>
        </p:nvGrpSpPr>
        <p:grpSpPr>
          <a:xfrm>
            <a:off x="6294308" y="3703994"/>
            <a:ext cx="1771939" cy="1313791"/>
            <a:chOff x="2116431" y="12185361"/>
            <a:chExt cx="1435589" cy="1256216"/>
          </a:xfrm>
        </p:grpSpPr>
        <p:grpSp>
          <p:nvGrpSpPr>
            <p:cNvPr id="145" name="Group 144">
              <a:extLst>
                <a:ext uri="{FF2B5EF4-FFF2-40B4-BE49-F238E27FC236}">
                  <a16:creationId xmlns:a16="http://schemas.microsoft.com/office/drawing/2014/main" id="{F4EE84E9-121B-CF42-9845-FF41C712B938}"/>
                </a:ext>
              </a:extLst>
            </p:cNvPr>
            <p:cNvGrpSpPr/>
            <p:nvPr/>
          </p:nvGrpSpPr>
          <p:grpSpPr>
            <a:xfrm>
              <a:off x="2450435" y="12185361"/>
              <a:ext cx="1101585" cy="1256216"/>
              <a:chOff x="3005279" y="14183441"/>
              <a:chExt cx="1101585" cy="1256216"/>
            </a:xfrm>
          </p:grpSpPr>
          <p:cxnSp>
            <p:nvCxnSpPr>
              <p:cNvPr id="147" name="Straight Connector 146">
                <a:extLst>
                  <a:ext uri="{FF2B5EF4-FFF2-40B4-BE49-F238E27FC236}">
                    <a16:creationId xmlns:a16="http://schemas.microsoft.com/office/drawing/2014/main" id="{65D0289C-DF1A-B04A-8FCD-B6DA1610E83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53476" y="14713161"/>
                <a:ext cx="0" cy="726496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8" name="TextBox 147">
                <a:extLst>
                  <a:ext uri="{FF2B5EF4-FFF2-40B4-BE49-F238E27FC236}">
                    <a16:creationId xmlns:a16="http://schemas.microsoft.com/office/drawing/2014/main" id="{72A83143-5DEE-1D4B-9671-D26C2DDC9423}"/>
                  </a:ext>
                </a:extLst>
              </p:cNvPr>
              <p:cNvSpPr txBox="1"/>
              <p:nvPr/>
            </p:nvSpPr>
            <p:spPr>
              <a:xfrm>
                <a:off x="3005279" y="14183441"/>
                <a:ext cx="1101585" cy="5297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Why did Stalin’s foreign policy change in the 1930s??</a:t>
                </a:r>
              </a:p>
            </p:txBody>
          </p:sp>
        </p:grpSp>
        <p:pic>
          <p:nvPicPr>
            <p:cNvPr id="146" name="Graphic 185">
              <a:extLst>
                <a:ext uri="{FF2B5EF4-FFF2-40B4-BE49-F238E27FC236}">
                  <a16:creationId xmlns:a16="http://schemas.microsoft.com/office/drawing/2014/main" id="{E7012718-B4F6-2D45-B3FF-50CE55B4943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116431" y="12354222"/>
              <a:ext cx="382201" cy="360859"/>
            </a:xfrm>
            <a:prstGeom prst="rect">
              <a:avLst/>
            </a:prstGeom>
          </p:spPr>
        </p:pic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C6696ED4-F658-BE48-93B9-54FAB20E7AA6}"/>
              </a:ext>
            </a:extLst>
          </p:cNvPr>
          <p:cNvGrpSpPr/>
          <p:nvPr/>
        </p:nvGrpSpPr>
        <p:grpSpPr>
          <a:xfrm>
            <a:off x="6026707" y="2731187"/>
            <a:ext cx="1890545" cy="951008"/>
            <a:chOff x="2101922" y="11805750"/>
            <a:chExt cx="1531681" cy="909331"/>
          </a:xfrm>
        </p:grpSpPr>
        <p:grpSp>
          <p:nvGrpSpPr>
            <p:cNvPr id="151" name="Group 150">
              <a:extLst>
                <a:ext uri="{FF2B5EF4-FFF2-40B4-BE49-F238E27FC236}">
                  <a16:creationId xmlns:a16="http://schemas.microsoft.com/office/drawing/2014/main" id="{41F26994-416B-2A4E-A1A5-ADD2179431F6}"/>
                </a:ext>
              </a:extLst>
            </p:cNvPr>
            <p:cNvGrpSpPr/>
            <p:nvPr/>
          </p:nvGrpSpPr>
          <p:grpSpPr>
            <a:xfrm>
              <a:off x="2450435" y="11805750"/>
              <a:ext cx="1183168" cy="909331"/>
              <a:chOff x="3005279" y="13803830"/>
              <a:chExt cx="1183168" cy="909331"/>
            </a:xfrm>
          </p:grpSpPr>
          <p:cxnSp>
            <p:nvCxnSpPr>
              <p:cNvPr id="153" name="Straight Connector 152">
                <a:extLst>
                  <a:ext uri="{FF2B5EF4-FFF2-40B4-BE49-F238E27FC236}">
                    <a16:creationId xmlns:a16="http://schemas.microsoft.com/office/drawing/2014/main" id="{A30D9B55-D947-C645-965B-026BFDFD8817}"/>
                  </a:ext>
                </a:extLst>
              </p:cNvPr>
              <p:cNvCxnSpPr>
                <a:cxnSpLocks/>
                <a:stCxn id="154" idx="0"/>
              </p:cNvCxnSpPr>
              <p:nvPr/>
            </p:nvCxnSpPr>
            <p:spPr>
              <a:xfrm flipV="1">
                <a:off x="3596863" y="13803830"/>
                <a:ext cx="0" cy="379612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4" name="TextBox 153">
                <a:extLst>
                  <a:ext uri="{FF2B5EF4-FFF2-40B4-BE49-F238E27FC236}">
                    <a16:creationId xmlns:a16="http://schemas.microsoft.com/office/drawing/2014/main" id="{C77AB7C1-1BD7-7240-B0AD-9CAA4918EFCD}"/>
                  </a:ext>
                </a:extLst>
              </p:cNvPr>
              <p:cNvSpPr txBox="1"/>
              <p:nvPr/>
            </p:nvSpPr>
            <p:spPr>
              <a:xfrm>
                <a:off x="3005279" y="14183441"/>
                <a:ext cx="1183168" cy="5297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What was the impact of the Second World War on the USSR?</a:t>
                </a:r>
              </a:p>
            </p:txBody>
          </p:sp>
        </p:grpSp>
        <p:pic>
          <p:nvPicPr>
            <p:cNvPr id="152" name="Graphic 185">
              <a:extLst>
                <a:ext uri="{FF2B5EF4-FFF2-40B4-BE49-F238E27FC236}">
                  <a16:creationId xmlns:a16="http://schemas.microsoft.com/office/drawing/2014/main" id="{9EC24F87-06A5-9243-985A-4B7849F406F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101922" y="12192709"/>
              <a:ext cx="382201" cy="360859"/>
            </a:xfrm>
            <a:prstGeom prst="rect">
              <a:avLst/>
            </a:prstGeom>
          </p:spPr>
        </p:pic>
      </p:grpSp>
      <p:grpSp>
        <p:nvGrpSpPr>
          <p:cNvPr id="157" name="Group 156">
            <a:extLst>
              <a:ext uri="{FF2B5EF4-FFF2-40B4-BE49-F238E27FC236}">
                <a16:creationId xmlns:a16="http://schemas.microsoft.com/office/drawing/2014/main" id="{FCD34990-F192-6E4B-AE80-55431DAF2DB5}"/>
              </a:ext>
            </a:extLst>
          </p:cNvPr>
          <p:cNvGrpSpPr/>
          <p:nvPr/>
        </p:nvGrpSpPr>
        <p:grpSpPr>
          <a:xfrm>
            <a:off x="4261280" y="2798415"/>
            <a:ext cx="1765427" cy="960146"/>
            <a:chOff x="2101922" y="11797012"/>
            <a:chExt cx="1430313" cy="918069"/>
          </a:xfrm>
        </p:grpSpPr>
        <p:grpSp>
          <p:nvGrpSpPr>
            <p:cNvPr id="158" name="Group 157">
              <a:extLst>
                <a:ext uri="{FF2B5EF4-FFF2-40B4-BE49-F238E27FC236}">
                  <a16:creationId xmlns:a16="http://schemas.microsoft.com/office/drawing/2014/main" id="{846B6767-8B7B-D745-88EA-5E3FCD1DD48A}"/>
                </a:ext>
              </a:extLst>
            </p:cNvPr>
            <p:cNvGrpSpPr/>
            <p:nvPr/>
          </p:nvGrpSpPr>
          <p:grpSpPr>
            <a:xfrm>
              <a:off x="2450435" y="11797012"/>
              <a:ext cx="1081800" cy="918069"/>
              <a:chOff x="3005279" y="13795092"/>
              <a:chExt cx="1081800" cy="918069"/>
            </a:xfrm>
          </p:grpSpPr>
          <p:cxnSp>
            <p:nvCxnSpPr>
              <p:cNvPr id="160" name="Straight Connector 159">
                <a:extLst>
                  <a:ext uri="{FF2B5EF4-FFF2-40B4-BE49-F238E27FC236}">
                    <a16:creationId xmlns:a16="http://schemas.microsoft.com/office/drawing/2014/main" id="{8B3E9960-72B4-804F-8E66-C24082394D1E}"/>
                  </a:ext>
                </a:extLst>
              </p:cNvPr>
              <p:cNvCxnSpPr>
                <a:cxnSpLocks/>
                <a:stCxn id="161" idx="0"/>
              </p:cNvCxnSpPr>
              <p:nvPr/>
            </p:nvCxnSpPr>
            <p:spPr>
              <a:xfrm flipH="1" flipV="1">
                <a:off x="3546179" y="13795092"/>
                <a:ext cx="1" cy="388349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1" name="TextBox 160">
                <a:extLst>
                  <a:ext uri="{FF2B5EF4-FFF2-40B4-BE49-F238E27FC236}">
                    <a16:creationId xmlns:a16="http://schemas.microsoft.com/office/drawing/2014/main" id="{3D9E6B00-8397-7B49-BE19-E391A470F422}"/>
                  </a:ext>
                </a:extLst>
              </p:cNvPr>
              <p:cNvSpPr txBox="1"/>
              <p:nvPr/>
            </p:nvSpPr>
            <p:spPr>
              <a:xfrm>
                <a:off x="3005279" y="14183441"/>
                <a:ext cx="1081800" cy="5297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How did the USSR’s international position change?</a:t>
                </a:r>
              </a:p>
            </p:txBody>
          </p:sp>
        </p:grpSp>
        <p:pic>
          <p:nvPicPr>
            <p:cNvPr id="159" name="Graphic 185">
              <a:extLst>
                <a:ext uri="{FF2B5EF4-FFF2-40B4-BE49-F238E27FC236}">
                  <a16:creationId xmlns:a16="http://schemas.microsoft.com/office/drawing/2014/main" id="{FAB2220F-96A7-4D45-84A4-6EBA3B9E960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101922" y="12192709"/>
              <a:ext cx="382201" cy="360859"/>
            </a:xfrm>
            <a:prstGeom prst="rect">
              <a:avLst/>
            </a:prstGeom>
          </p:spPr>
        </p:pic>
      </p:grp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F8EC6821-3B5E-1949-A769-14628F7DE2CD}"/>
              </a:ext>
            </a:extLst>
          </p:cNvPr>
          <p:cNvGrpSpPr/>
          <p:nvPr/>
        </p:nvGrpSpPr>
        <p:grpSpPr>
          <a:xfrm>
            <a:off x="2633126" y="3052027"/>
            <a:ext cx="1765427" cy="615549"/>
            <a:chOff x="2101922" y="11979363"/>
            <a:chExt cx="1430313" cy="588574"/>
          </a:xfrm>
        </p:grpSpPr>
        <p:grpSp>
          <p:nvGrpSpPr>
            <p:cNvPr id="163" name="Group 162">
              <a:extLst>
                <a:ext uri="{FF2B5EF4-FFF2-40B4-BE49-F238E27FC236}">
                  <a16:creationId xmlns:a16="http://schemas.microsoft.com/office/drawing/2014/main" id="{09034E08-62EF-9845-9D7C-E643812464A0}"/>
                </a:ext>
              </a:extLst>
            </p:cNvPr>
            <p:cNvGrpSpPr/>
            <p:nvPr/>
          </p:nvGrpSpPr>
          <p:grpSpPr>
            <a:xfrm>
              <a:off x="2450435" y="11979363"/>
              <a:ext cx="1081800" cy="588574"/>
              <a:chOff x="3005279" y="13977443"/>
              <a:chExt cx="1081800" cy="588574"/>
            </a:xfrm>
          </p:grpSpPr>
          <p:cxnSp>
            <p:nvCxnSpPr>
              <p:cNvPr id="165" name="Straight Connector 164">
                <a:extLst>
                  <a:ext uri="{FF2B5EF4-FFF2-40B4-BE49-F238E27FC236}">
                    <a16:creationId xmlns:a16="http://schemas.microsoft.com/office/drawing/2014/main" id="{E0AEA2A5-E841-914D-A471-F654E676F86D}"/>
                  </a:ext>
                </a:extLst>
              </p:cNvPr>
              <p:cNvCxnSpPr>
                <a:cxnSpLocks/>
                <a:stCxn id="166" idx="0"/>
              </p:cNvCxnSpPr>
              <p:nvPr/>
            </p:nvCxnSpPr>
            <p:spPr>
              <a:xfrm flipH="1" flipV="1">
                <a:off x="3541650" y="13977443"/>
                <a:ext cx="4529" cy="205999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6" name="TextBox 165">
                <a:extLst>
                  <a:ext uri="{FF2B5EF4-FFF2-40B4-BE49-F238E27FC236}">
                    <a16:creationId xmlns:a16="http://schemas.microsoft.com/office/drawing/2014/main" id="{818EFCE1-2987-FD47-AADE-C6B2A528F355}"/>
                  </a:ext>
                </a:extLst>
              </p:cNvPr>
              <p:cNvSpPr txBox="1"/>
              <p:nvPr/>
            </p:nvSpPr>
            <p:spPr>
              <a:xfrm>
                <a:off x="3005279" y="14183441"/>
                <a:ext cx="1081800" cy="38257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What was High Stalinism?</a:t>
                </a:r>
              </a:p>
            </p:txBody>
          </p:sp>
        </p:grpSp>
        <p:pic>
          <p:nvPicPr>
            <p:cNvPr id="164" name="Graphic 185">
              <a:extLst>
                <a:ext uri="{FF2B5EF4-FFF2-40B4-BE49-F238E27FC236}">
                  <a16:creationId xmlns:a16="http://schemas.microsoft.com/office/drawing/2014/main" id="{C44D50EF-E8B7-4C47-A4EB-E7AF11A5C6F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101922" y="12192709"/>
              <a:ext cx="382201" cy="360859"/>
            </a:xfrm>
            <a:prstGeom prst="rect">
              <a:avLst/>
            </a:prstGeom>
          </p:spPr>
        </p:pic>
      </p:grp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ED72B444-42A8-2349-831E-8364975AEC04}"/>
              </a:ext>
            </a:extLst>
          </p:cNvPr>
          <p:cNvGrpSpPr/>
          <p:nvPr/>
        </p:nvGrpSpPr>
        <p:grpSpPr>
          <a:xfrm>
            <a:off x="3327141" y="14933074"/>
            <a:ext cx="1887296" cy="765348"/>
            <a:chOff x="2154651" y="12345828"/>
            <a:chExt cx="1529049" cy="731808"/>
          </a:xfrm>
        </p:grpSpPr>
        <p:grpSp>
          <p:nvGrpSpPr>
            <p:cNvPr id="168" name="Group 167">
              <a:extLst>
                <a:ext uri="{FF2B5EF4-FFF2-40B4-BE49-F238E27FC236}">
                  <a16:creationId xmlns:a16="http://schemas.microsoft.com/office/drawing/2014/main" id="{1775E26E-60FE-5A4B-B512-5CEFDC138571}"/>
                </a:ext>
              </a:extLst>
            </p:cNvPr>
            <p:cNvGrpSpPr/>
            <p:nvPr/>
          </p:nvGrpSpPr>
          <p:grpSpPr>
            <a:xfrm>
              <a:off x="2450435" y="12345828"/>
              <a:ext cx="1233265" cy="731808"/>
              <a:chOff x="3005279" y="14343908"/>
              <a:chExt cx="1233265" cy="731808"/>
            </a:xfrm>
          </p:grpSpPr>
          <p:cxnSp>
            <p:nvCxnSpPr>
              <p:cNvPr id="170" name="Straight Connector 169">
                <a:extLst>
                  <a:ext uri="{FF2B5EF4-FFF2-40B4-BE49-F238E27FC236}">
                    <a16:creationId xmlns:a16="http://schemas.microsoft.com/office/drawing/2014/main" id="{ED70D48E-1156-624B-A0DE-29714238F0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82514" y="14726484"/>
                <a:ext cx="0" cy="349232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1" name="TextBox 170">
                <a:extLst>
                  <a:ext uri="{FF2B5EF4-FFF2-40B4-BE49-F238E27FC236}">
                    <a16:creationId xmlns:a16="http://schemas.microsoft.com/office/drawing/2014/main" id="{9E41B987-7791-454A-9EEF-628FAFFCF835}"/>
                  </a:ext>
                </a:extLst>
              </p:cNvPr>
              <p:cNvSpPr txBox="1"/>
              <p:nvPr/>
            </p:nvSpPr>
            <p:spPr>
              <a:xfrm>
                <a:off x="3005279" y="14343908"/>
                <a:ext cx="1233265" cy="5297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How suited were  James I and Charles to ruling England?</a:t>
                </a:r>
              </a:p>
            </p:txBody>
          </p:sp>
        </p:grpSp>
        <p:pic>
          <p:nvPicPr>
            <p:cNvPr id="169" name="Graphic 185" descr="Crown with solid fill">
              <a:extLst>
                <a:ext uri="{FF2B5EF4-FFF2-40B4-BE49-F238E27FC236}">
                  <a16:creationId xmlns:a16="http://schemas.microsoft.com/office/drawing/2014/main" id="{8FCCA568-7DB7-4E4D-8E30-9BF5C58AED6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/>
          </p:blipFill>
          <p:spPr>
            <a:xfrm>
              <a:off x="2154651" y="12354222"/>
              <a:ext cx="305760" cy="360859"/>
            </a:xfrm>
            <a:prstGeom prst="rect">
              <a:avLst/>
            </a:prstGeom>
          </p:spPr>
        </p:pic>
      </p:grpSp>
      <p:grpSp>
        <p:nvGrpSpPr>
          <p:cNvPr id="172" name="Group 171">
            <a:extLst>
              <a:ext uri="{FF2B5EF4-FFF2-40B4-BE49-F238E27FC236}">
                <a16:creationId xmlns:a16="http://schemas.microsoft.com/office/drawing/2014/main" id="{A27001F2-BFD4-3F41-8A2D-5D378D3E3B95}"/>
              </a:ext>
            </a:extLst>
          </p:cNvPr>
          <p:cNvGrpSpPr/>
          <p:nvPr/>
        </p:nvGrpSpPr>
        <p:grpSpPr>
          <a:xfrm>
            <a:off x="1616577" y="14743670"/>
            <a:ext cx="1622219" cy="1058307"/>
            <a:chOff x="2144674" y="12345828"/>
            <a:chExt cx="1314289" cy="1011928"/>
          </a:xfrm>
        </p:grpSpPr>
        <p:grpSp>
          <p:nvGrpSpPr>
            <p:cNvPr id="173" name="Group 172">
              <a:extLst>
                <a:ext uri="{FF2B5EF4-FFF2-40B4-BE49-F238E27FC236}">
                  <a16:creationId xmlns:a16="http://schemas.microsoft.com/office/drawing/2014/main" id="{BC5FF631-DC53-2448-9FC6-0860E1B3F5A6}"/>
                </a:ext>
              </a:extLst>
            </p:cNvPr>
            <p:cNvGrpSpPr/>
            <p:nvPr/>
          </p:nvGrpSpPr>
          <p:grpSpPr>
            <a:xfrm>
              <a:off x="2205539" y="12345828"/>
              <a:ext cx="1253424" cy="1011928"/>
              <a:chOff x="2760383" y="14343908"/>
              <a:chExt cx="1253424" cy="1011928"/>
            </a:xfrm>
          </p:grpSpPr>
          <p:cxnSp>
            <p:nvCxnSpPr>
              <p:cNvPr id="175" name="Straight Connector 174">
                <a:extLst>
                  <a:ext uri="{FF2B5EF4-FFF2-40B4-BE49-F238E27FC236}">
                    <a16:creationId xmlns:a16="http://schemas.microsoft.com/office/drawing/2014/main" id="{59F8F122-07D1-AC42-96B9-AED7C96FDCBF}"/>
                  </a:ext>
                </a:extLst>
              </p:cNvPr>
              <p:cNvCxnSpPr>
                <a:cxnSpLocks/>
                <a:stCxn id="174" idx="2"/>
              </p:cNvCxnSpPr>
              <p:nvPr/>
            </p:nvCxnSpPr>
            <p:spPr>
              <a:xfrm flipH="1">
                <a:off x="2760383" y="14851965"/>
                <a:ext cx="92015" cy="503871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6" name="TextBox 175">
                <a:extLst>
                  <a:ext uri="{FF2B5EF4-FFF2-40B4-BE49-F238E27FC236}">
                    <a16:creationId xmlns:a16="http://schemas.microsoft.com/office/drawing/2014/main" id="{137E92AE-23B8-154C-87C8-792500E31796}"/>
                  </a:ext>
                </a:extLst>
              </p:cNvPr>
              <p:cNvSpPr txBox="1"/>
              <p:nvPr/>
            </p:nvSpPr>
            <p:spPr>
              <a:xfrm>
                <a:off x="3005279" y="14343908"/>
                <a:ext cx="1008528" cy="67686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How did religion cause problems for James I and Charles I?</a:t>
                </a:r>
              </a:p>
            </p:txBody>
          </p:sp>
        </p:grpSp>
        <p:pic>
          <p:nvPicPr>
            <p:cNvPr id="174" name="Graphic 185" descr="Crown with solid fill">
              <a:extLst>
                <a:ext uri="{FF2B5EF4-FFF2-40B4-BE49-F238E27FC236}">
                  <a16:creationId xmlns:a16="http://schemas.microsoft.com/office/drawing/2014/main" id="{CBF3B72B-658B-E646-8CFA-2A1038959AC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/>
          </p:blipFill>
          <p:spPr>
            <a:xfrm>
              <a:off x="2144674" y="12493026"/>
              <a:ext cx="305760" cy="360859"/>
            </a:xfrm>
            <a:prstGeom prst="rect">
              <a:avLst/>
            </a:prstGeom>
          </p:spPr>
        </p:pic>
      </p:grpSp>
      <p:grpSp>
        <p:nvGrpSpPr>
          <p:cNvPr id="183" name="Group 182">
            <a:extLst>
              <a:ext uri="{FF2B5EF4-FFF2-40B4-BE49-F238E27FC236}">
                <a16:creationId xmlns:a16="http://schemas.microsoft.com/office/drawing/2014/main" id="{B3D974C1-D55A-CF41-9D40-1553DCF8BFAF}"/>
              </a:ext>
            </a:extLst>
          </p:cNvPr>
          <p:cNvGrpSpPr/>
          <p:nvPr/>
        </p:nvGrpSpPr>
        <p:grpSpPr>
          <a:xfrm>
            <a:off x="1660252" y="13770339"/>
            <a:ext cx="1887296" cy="1000874"/>
            <a:chOff x="2154651" y="11918536"/>
            <a:chExt cx="1529049" cy="957012"/>
          </a:xfrm>
        </p:grpSpPr>
        <p:grpSp>
          <p:nvGrpSpPr>
            <p:cNvPr id="184" name="Group 183">
              <a:extLst>
                <a:ext uri="{FF2B5EF4-FFF2-40B4-BE49-F238E27FC236}">
                  <a16:creationId xmlns:a16="http://schemas.microsoft.com/office/drawing/2014/main" id="{03DECB5B-9B28-AB4D-A4E5-440A17F0FCF0}"/>
                </a:ext>
              </a:extLst>
            </p:cNvPr>
            <p:cNvGrpSpPr/>
            <p:nvPr/>
          </p:nvGrpSpPr>
          <p:grpSpPr>
            <a:xfrm>
              <a:off x="2450435" y="11918536"/>
              <a:ext cx="1233265" cy="957012"/>
              <a:chOff x="3005279" y="13916616"/>
              <a:chExt cx="1233265" cy="957012"/>
            </a:xfrm>
          </p:grpSpPr>
          <p:cxnSp>
            <p:nvCxnSpPr>
              <p:cNvPr id="186" name="Straight Connector 185">
                <a:extLst>
                  <a:ext uri="{FF2B5EF4-FFF2-40B4-BE49-F238E27FC236}">
                    <a16:creationId xmlns:a16="http://schemas.microsoft.com/office/drawing/2014/main" id="{488BD86F-D913-DD4F-9D3F-29011017FEE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3466790" y="13916616"/>
                <a:ext cx="15724" cy="809867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7" name="TextBox 186">
                <a:extLst>
                  <a:ext uri="{FF2B5EF4-FFF2-40B4-BE49-F238E27FC236}">
                    <a16:creationId xmlns:a16="http://schemas.microsoft.com/office/drawing/2014/main" id="{7A78A67A-3419-BF4F-8927-DAAE090EF0BA}"/>
                  </a:ext>
                </a:extLst>
              </p:cNvPr>
              <p:cNvSpPr txBox="1"/>
              <p:nvPr/>
            </p:nvSpPr>
            <p:spPr>
              <a:xfrm>
                <a:off x="3005279" y="14343908"/>
                <a:ext cx="1233265" cy="5297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How did relations with parliament change between 1603 and 1629?</a:t>
                </a:r>
              </a:p>
            </p:txBody>
          </p:sp>
        </p:grpSp>
        <p:pic>
          <p:nvPicPr>
            <p:cNvPr id="185" name="Graphic 185" descr="Crown with solid fill">
              <a:extLst>
                <a:ext uri="{FF2B5EF4-FFF2-40B4-BE49-F238E27FC236}">
                  <a16:creationId xmlns:a16="http://schemas.microsoft.com/office/drawing/2014/main" id="{5EE6EC7E-9D27-B248-8C96-9A2F9530BD5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/>
          </p:blipFill>
          <p:spPr>
            <a:xfrm>
              <a:off x="2154651" y="12354222"/>
              <a:ext cx="305760" cy="360859"/>
            </a:xfrm>
            <a:prstGeom prst="rect">
              <a:avLst/>
            </a:prstGeom>
          </p:spPr>
        </p:pic>
      </p:grpSp>
      <p:grpSp>
        <p:nvGrpSpPr>
          <p:cNvPr id="194" name="Group 193">
            <a:extLst>
              <a:ext uri="{FF2B5EF4-FFF2-40B4-BE49-F238E27FC236}">
                <a16:creationId xmlns:a16="http://schemas.microsoft.com/office/drawing/2014/main" id="{8A2EE711-1BCE-0A42-B87E-C4EC72CF1732}"/>
              </a:ext>
            </a:extLst>
          </p:cNvPr>
          <p:cNvGrpSpPr/>
          <p:nvPr/>
        </p:nvGrpSpPr>
        <p:grpSpPr>
          <a:xfrm>
            <a:off x="3505982" y="13741498"/>
            <a:ext cx="1529967" cy="859972"/>
            <a:chOff x="2154651" y="11906119"/>
            <a:chExt cx="1239548" cy="822285"/>
          </a:xfrm>
        </p:grpSpPr>
        <p:grpSp>
          <p:nvGrpSpPr>
            <p:cNvPr id="195" name="Group 194">
              <a:extLst>
                <a:ext uri="{FF2B5EF4-FFF2-40B4-BE49-F238E27FC236}">
                  <a16:creationId xmlns:a16="http://schemas.microsoft.com/office/drawing/2014/main" id="{6C2498AE-9795-344F-AD72-305E16594689}"/>
                </a:ext>
              </a:extLst>
            </p:cNvPr>
            <p:cNvGrpSpPr/>
            <p:nvPr/>
          </p:nvGrpSpPr>
          <p:grpSpPr>
            <a:xfrm>
              <a:off x="2450435" y="11906119"/>
              <a:ext cx="943764" cy="822285"/>
              <a:chOff x="3005279" y="13904199"/>
              <a:chExt cx="943764" cy="822285"/>
            </a:xfrm>
          </p:grpSpPr>
          <p:cxnSp>
            <p:nvCxnSpPr>
              <p:cNvPr id="197" name="Straight Connector 196">
                <a:extLst>
                  <a:ext uri="{FF2B5EF4-FFF2-40B4-BE49-F238E27FC236}">
                    <a16:creationId xmlns:a16="http://schemas.microsoft.com/office/drawing/2014/main" id="{12B4E70A-2FD9-AE47-BA58-56A2701E42C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3215038" y="13904199"/>
                <a:ext cx="15724" cy="809867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8" name="TextBox 197">
                <a:extLst>
                  <a:ext uri="{FF2B5EF4-FFF2-40B4-BE49-F238E27FC236}">
                    <a16:creationId xmlns:a16="http://schemas.microsoft.com/office/drawing/2014/main" id="{C0C3F651-C887-E14F-8523-3835DDF75B19}"/>
                  </a:ext>
                </a:extLst>
              </p:cNvPr>
              <p:cNvSpPr txBox="1"/>
              <p:nvPr/>
            </p:nvSpPr>
            <p:spPr>
              <a:xfrm>
                <a:off x="3005279" y="14343908"/>
                <a:ext cx="943764" cy="38257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What caused the Civil War?</a:t>
                </a:r>
              </a:p>
            </p:txBody>
          </p:sp>
        </p:grpSp>
        <p:pic>
          <p:nvPicPr>
            <p:cNvPr id="196" name="Graphic 185" descr="Crown with solid fill">
              <a:extLst>
                <a:ext uri="{FF2B5EF4-FFF2-40B4-BE49-F238E27FC236}">
                  <a16:creationId xmlns:a16="http://schemas.microsoft.com/office/drawing/2014/main" id="{49C21CA7-E2FF-714C-A955-BCCCB038F48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/>
          </p:blipFill>
          <p:spPr>
            <a:xfrm>
              <a:off x="2154651" y="12354222"/>
              <a:ext cx="305760" cy="360859"/>
            </a:xfrm>
            <a:prstGeom prst="rect">
              <a:avLst/>
            </a:prstGeom>
          </p:spPr>
        </p:pic>
      </p:grpSp>
      <p:grpSp>
        <p:nvGrpSpPr>
          <p:cNvPr id="199" name="Group 198">
            <a:extLst>
              <a:ext uri="{FF2B5EF4-FFF2-40B4-BE49-F238E27FC236}">
                <a16:creationId xmlns:a16="http://schemas.microsoft.com/office/drawing/2014/main" id="{2F796634-640C-F24F-8DE4-06CBA2A20C08}"/>
              </a:ext>
            </a:extLst>
          </p:cNvPr>
          <p:cNvGrpSpPr/>
          <p:nvPr/>
        </p:nvGrpSpPr>
        <p:grpSpPr>
          <a:xfrm>
            <a:off x="5058764" y="13831466"/>
            <a:ext cx="1549488" cy="754053"/>
            <a:chOff x="2154651" y="12007396"/>
            <a:chExt cx="1255364" cy="721008"/>
          </a:xfrm>
        </p:grpSpPr>
        <p:grpSp>
          <p:nvGrpSpPr>
            <p:cNvPr id="200" name="Group 199">
              <a:extLst>
                <a:ext uri="{FF2B5EF4-FFF2-40B4-BE49-F238E27FC236}">
                  <a16:creationId xmlns:a16="http://schemas.microsoft.com/office/drawing/2014/main" id="{2271973F-0774-9B4B-AC92-1F17F8619EFE}"/>
                </a:ext>
              </a:extLst>
            </p:cNvPr>
            <p:cNvGrpSpPr/>
            <p:nvPr/>
          </p:nvGrpSpPr>
          <p:grpSpPr>
            <a:xfrm>
              <a:off x="2450435" y="12007396"/>
              <a:ext cx="959580" cy="721008"/>
              <a:chOff x="3005279" y="14005476"/>
              <a:chExt cx="959580" cy="721008"/>
            </a:xfrm>
          </p:grpSpPr>
          <p:cxnSp>
            <p:nvCxnSpPr>
              <p:cNvPr id="202" name="Straight Connector 201">
                <a:extLst>
                  <a:ext uri="{FF2B5EF4-FFF2-40B4-BE49-F238E27FC236}">
                    <a16:creationId xmlns:a16="http://schemas.microsoft.com/office/drawing/2014/main" id="{0D87D3F7-9900-2B47-943F-91F54F3EB8A5}"/>
                  </a:ext>
                </a:extLst>
              </p:cNvPr>
              <p:cNvCxnSpPr>
                <a:cxnSpLocks/>
                <a:stCxn id="203" idx="1"/>
              </p:cNvCxnSpPr>
              <p:nvPr/>
            </p:nvCxnSpPr>
            <p:spPr>
              <a:xfrm flipV="1">
                <a:off x="3005279" y="14005476"/>
                <a:ext cx="9977" cy="529720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3" name="TextBox 202">
                <a:extLst>
                  <a:ext uri="{FF2B5EF4-FFF2-40B4-BE49-F238E27FC236}">
                    <a16:creationId xmlns:a16="http://schemas.microsoft.com/office/drawing/2014/main" id="{41F5C063-E885-2B4C-84A5-10C9615480B1}"/>
                  </a:ext>
                </a:extLst>
              </p:cNvPr>
              <p:cNvSpPr txBox="1"/>
              <p:nvPr/>
            </p:nvSpPr>
            <p:spPr>
              <a:xfrm>
                <a:off x="3005279" y="14343908"/>
                <a:ext cx="959580" cy="38257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Why did Charles lose the Civil War?</a:t>
                </a:r>
              </a:p>
            </p:txBody>
          </p:sp>
        </p:grpSp>
        <p:pic>
          <p:nvPicPr>
            <p:cNvPr id="201" name="Graphic 185" descr="Crown with solid fill">
              <a:extLst>
                <a:ext uri="{FF2B5EF4-FFF2-40B4-BE49-F238E27FC236}">
                  <a16:creationId xmlns:a16="http://schemas.microsoft.com/office/drawing/2014/main" id="{81BD0142-6965-FE4C-BC9F-B05929B3E7D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/>
          </p:blipFill>
          <p:spPr>
            <a:xfrm>
              <a:off x="2154651" y="12354222"/>
              <a:ext cx="305760" cy="360859"/>
            </a:xfrm>
            <a:prstGeom prst="rect">
              <a:avLst/>
            </a:prstGeom>
          </p:spPr>
        </p:pic>
      </p:grpSp>
      <p:grpSp>
        <p:nvGrpSpPr>
          <p:cNvPr id="206" name="Group 205">
            <a:extLst>
              <a:ext uri="{FF2B5EF4-FFF2-40B4-BE49-F238E27FC236}">
                <a16:creationId xmlns:a16="http://schemas.microsoft.com/office/drawing/2014/main" id="{AC47C088-A75B-EC40-A404-C0CE4346C9D1}"/>
              </a:ext>
            </a:extLst>
          </p:cNvPr>
          <p:cNvGrpSpPr/>
          <p:nvPr/>
        </p:nvGrpSpPr>
        <p:grpSpPr>
          <a:xfrm>
            <a:off x="6775076" y="13653112"/>
            <a:ext cx="1312737" cy="972820"/>
            <a:chOff x="2154651" y="11945361"/>
            <a:chExt cx="1063553" cy="930187"/>
          </a:xfrm>
        </p:grpSpPr>
        <p:grpSp>
          <p:nvGrpSpPr>
            <p:cNvPr id="207" name="Group 206">
              <a:extLst>
                <a:ext uri="{FF2B5EF4-FFF2-40B4-BE49-F238E27FC236}">
                  <a16:creationId xmlns:a16="http://schemas.microsoft.com/office/drawing/2014/main" id="{4C0C8511-B7D8-A94B-A86A-4DF1DE1AE5CE}"/>
                </a:ext>
              </a:extLst>
            </p:cNvPr>
            <p:cNvGrpSpPr/>
            <p:nvPr/>
          </p:nvGrpSpPr>
          <p:grpSpPr>
            <a:xfrm>
              <a:off x="2450435" y="11945361"/>
              <a:ext cx="767769" cy="930187"/>
              <a:chOff x="3005279" y="13943441"/>
              <a:chExt cx="767769" cy="930187"/>
            </a:xfrm>
          </p:grpSpPr>
          <p:cxnSp>
            <p:nvCxnSpPr>
              <p:cNvPr id="209" name="Straight Connector 208">
                <a:extLst>
                  <a:ext uri="{FF2B5EF4-FFF2-40B4-BE49-F238E27FC236}">
                    <a16:creationId xmlns:a16="http://schemas.microsoft.com/office/drawing/2014/main" id="{54814AFA-7EF8-DA48-9CD5-13793239F92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3103622" y="13943441"/>
                <a:ext cx="15724" cy="809867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0" name="TextBox 209">
                <a:extLst>
                  <a:ext uri="{FF2B5EF4-FFF2-40B4-BE49-F238E27FC236}">
                    <a16:creationId xmlns:a16="http://schemas.microsoft.com/office/drawing/2014/main" id="{424D4892-8831-F24B-ADE1-A523D5F56586}"/>
                  </a:ext>
                </a:extLst>
              </p:cNvPr>
              <p:cNvSpPr txBox="1"/>
              <p:nvPr/>
            </p:nvSpPr>
            <p:spPr>
              <a:xfrm>
                <a:off x="3005279" y="14343908"/>
                <a:ext cx="767769" cy="5297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Why was Charles I executed?</a:t>
                </a:r>
              </a:p>
            </p:txBody>
          </p:sp>
        </p:grpSp>
        <p:pic>
          <p:nvPicPr>
            <p:cNvPr id="208" name="Graphic 185" descr="Crown with solid fill">
              <a:extLst>
                <a:ext uri="{FF2B5EF4-FFF2-40B4-BE49-F238E27FC236}">
                  <a16:creationId xmlns:a16="http://schemas.microsoft.com/office/drawing/2014/main" id="{451E5796-B208-2140-B6CF-C28F4C8B6CB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/>
          </p:blipFill>
          <p:spPr>
            <a:xfrm>
              <a:off x="2154651" y="12354222"/>
              <a:ext cx="305760" cy="360859"/>
            </a:xfrm>
            <a:prstGeom prst="rect">
              <a:avLst/>
            </a:prstGeom>
          </p:spPr>
        </p:pic>
      </p:grpSp>
      <p:grpSp>
        <p:nvGrpSpPr>
          <p:cNvPr id="211" name="Group 210">
            <a:extLst>
              <a:ext uri="{FF2B5EF4-FFF2-40B4-BE49-F238E27FC236}">
                <a16:creationId xmlns:a16="http://schemas.microsoft.com/office/drawing/2014/main" id="{2BC14C7E-C456-E246-B779-02AE0959342E}"/>
              </a:ext>
            </a:extLst>
          </p:cNvPr>
          <p:cNvGrpSpPr/>
          <p:nvPr/>
        </p:nvGrpSpPr>
        <p:grpSpPr>
          <a:xfrm>
            <a:off x="7591372" y="10494129"/>
            <a:ext cx="1887296" cy="2311155"/>
            <a:chOff x="2154651" y="12345828"/>
            <a:chExt cx="1529049" cy="2209872"/>
          </a:xfrm>
        </p:grpSpPr>
        <p:grpSp>
          <p:nvGrpSpPr>
            <p:cNvPr id="212" name="Group 211">
              <a:extLst>
                <a:ext uri="{FF2B5EF4-FFF2-40B4-BE49-F238E27FC236}">
                  <a16:creationId xmlns:a16="http://schemas.microsoft.com/office/drawing/2014/main" id="{CFB4A697-395B-6E49-9B12-070830CDD101}"/>
                </a:ext>
              </a:extLst>
            </p:cNvPr>
            <p:cNvGrpSpPr/>
            <p:nvPr/>
          </p:nvGrpSpPr>
          <p:grpSpPr>
            <a:xfrm>
              <a:off x="2450435" y="12345828"/>
              <a:ext cx="1233265" cy="2209872"/>
              <a:chOff x="3005279" y="14343908"/>
              <a:chExt cx="1233265" cy="2209872"/>
            </a:xfrm>
          </p:grpSpPr>
          <p:cxnSp>
            <p:nvCxnSpPr>
              <p:cNvPr id="214" name="Straight Connector 213">
                <a:extLst>
                  <a:ext uri="{FF2B5EF4-FFF2-40B4-BE49-F238E27FC236}">
                    <a16:creationId xmlns:a16="http://schemas.microsoft.com/office/drawing/2014/main" id="{6F5E0215-EC90-5E49-991B-7D5E8F1234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82514" y="14726484"/>
                <a:ext cx="0" cy="1827296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5" name="TextBox 214">
                <a:extLst>
                  <a:ext uri="{FF2B5EF4-FFF2-40B4-BE49-F238E27FC236}">
                    <a16:creationId xmlns:a16="http://schemas.microsoft.com/office/drawing/2014/main" id="{D677DCCF-5096-9B4E-A210-D6637CE2297D}"/>
                  </a:ext>
                </a:extLst>
              </p:cNvPr>
              <p:cNvSpPr txBox="1"/>
              <p:nvPr/>
            </p:nvSpPr>
            <p:spPr>
              <a:xfrm>
                <a:off x="3005279" y="14343908"/>
                <a:ext cx="1233265" cy="5297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What religious and social divisions appeared after the Civil War?</a:t>
                </a:r>
              </a:p>
            </p:txBody>
          </p:sp>
        </p:grpSp>
        <p:pic>
          <p:nvPicPr>
            <p:cNvPr id="213" name="Graphic 185" descr="Crown with solid fill">
              <a:extLst>
                <a:ext uri="{FF2B5EF4-FFF2-40B4-BE49-F238E27FC236}">
                  <a16:creationId xmlns:a16="http://schemas.microsoft.com/office/drawing/2014/main" id="{5615E05F-4BDB-BF40-8BD9-1FAE1D40DA8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/>
          </p:blipFill>
          <p:spPr>
            <a:xfrm>
              <a:off x="2154651" y="12354222"/>
              <a:ext cx="305760" cy="360859"/>
            </a:xfrm>
            <a:prstGeom prst="rect">
              <a:avLst/>
            </a:prstGeom>
          </p:spPr>
        </p:pic>
      </p:grpSp>
      <p:grpSp>
        <p:nvGrpSpPr>
          <p:cNvPr id="222" name="Group 221">
            <a:extLst>
              <a:ext uri="{FF2B5EF4-FFF2-40B4-BE49-F238E27FC236}">
                <a16:creationId xmlns:a16="http://schemas.microsoft.com/office/drawing/2014/main" id="{CA4C7AAF-9DC6-854A-AD73-4624C10589B5}"/>
              </a:ext>
            </a:extLst>
          </p:cNvPr>
          <p:cNvGrpSpPr/>
          <p:nvPr/>
        </p:nvGrpSpPr>
        <p:grpSpPr>
          <a:xfrm>
            <a:off x="7472519" y="6202699"/>
            <a:ext cx="1932058" cy="1751215"/>
            <a:chOff x="1924868" y="12881230"/>
            <a:chExt cx="1565314" cy="1674470"/>
          </a:xfrm>
        </p:grpSpPr>
        <p:grpSp>
          <p:nvGrpSpPr>
            <p:cNvPr id="223" name="Group 222">
              <a:extLst>
                <a:ext uri="{FF2B5EF4-FFF2-40B4-BE49-F238E27FC236}">
                  <a16:creationId xmlns:a16="http://schemas.microsoft.com/office/drawing/2014/main" id="{E1CA3AC1-FB5F-F347-8224-A6D577DA8C3B}"/>
                </a:ext>
              </a:extLst>
            </p:cNvPr>
            <p:cNvGrpSpPr/>
            <p:nvPr/>
          </p:nvGrpSpPr>
          <p:grpSpPr>
            <a:xfrm>
              <a:off x="2256917" y="12881230"/>
              <a:ext cx="1233265" cy="1674470"/>
              <a:chOff x="2811761" y="14879310"/>
              <a:chExt cx="1233265" cy="1674470"/>
            </a:xfrm>
          </p:grpSpPr>
          <p:cxnSp>
            <p:nvCxnSpPr>
              <p:cNvPr id="225" name="Straight Connector 224">
                <a:extLst>
                  <a:ext uri="{FF2B5EF4-FFF2-40B4-BE49-F238E27FC236}">
                    <a16:creationId xmlns:a16="http://schemas.microsoft.com/office/drawing/2014/main" id="{3F7BAEBB-71A5-3F4F-A68B-F7738FB6AF4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36286" y="15271215"/>
                <a:ext cx="46228" cy="1282565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6" name="TextBox 225">
                <a:extLst>
                  <a:ext uri="{FF2B5EF4-FFF2-40B4-BE49-F238E27FC236}">
                    <a16:creationId xmlns:a16="http://schemas.microsoft.com/office/drawing/2014/main" id="{0165823F-2153-584D-BD76-5269BD4AA860}"/>
                  </a:ext>
                </a:extLst>
              </p:cNvPr>
              <p:cNvSpPr txBox="1"/>
              <p:nvPr/>
            </p:nvSpPr>
            <p:spPr>
              <a:xfrm>
                <a:off x="2811761" y="14879310"/>
                <a:ext cx="1233265" cy="5297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What political experiments took place during the interregnum?</a:t>
                </a:r>
              </a:p>
            </p:txBody>
          </p:sp>
        </p:grpSp>
        <p:pic>
          <p:nvPicPr>
            <p:cNvPr id="224" name="Graphic 185" descr="Crown with solid fill">
              <a:extLst>
                <a:ext uri="{FF2B5EF4-FFF2-40B4-BE49-F238E27FC236}">
                  <a16:creationId xmlns:a16="http://schemas.microsoft.com/office/drawing/2014/main" id="{746EEB17-CA57-6543-97E0-220BB28BFE8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/>
          </p:blipFill>
          <p:spPr>
            <a:xfrm>
              <a:off x="1924868" y="12925599"/>
              <a:ext cx="305760" cy="360859"/>
            </a:xfrm>
            <a:prstGeom prst="rect">
              <a:avLst/>
            </a:prstGeom>
          </p:spPr>
        </p:pic>
      </p:grpSp>
      <p:grpSp>
        <p:nvGrpSpPr>
          <p:cNvPr id="227" name="Group 226">
            <a:extLst>
              <a:ext uri="{FF2B5EF4-FFF2-40B4-BE49-F238E27FC236}">
                <a16:creationId xmlns:a16="http://schemas.microsoft.com/office/drawing/2014/main" id="{72419406-4245-0947-A185-BBD85B1938C0}"/>
              </a:ext>
            </a:extLst>
          </p:cNvPr>
          <p:cNvGrpSpPr/>
          <p:nvPr/>
        </p:nvGrpSpPr>
        <p:grpSpPr>
          <a:xfrm>
            <a:off x="5244477" y="6226387"/>
            <a:ext cx="1887294" cy="751414"/>
            <a:chOff x="2154652" y="12345828"/>
            <a:chExt cx="1529048" cy="718485"/>
          </a:xfrm>
        </p:grpSpPr>
        <p:grpSp>
          <p:nvGrpSpPr>
            <p:cNvPr id="228" name="Group 227">
              <a:extLst>
                <a:ext uri="{FF2B5EF4-FFF2-40B4-BE49-F238E27FC236}">
                  <a16:creationId xmlns:a16="http://schemas.microsoft.com/office/drawing/2014/main" id="{2D103F45-C80C-C64F-9380-F179B86992FE}"/>
                </a:ext>
              </a:extLst>
            </p:cNvPr>
            <p:cNvGrpSpPr/>
            <p:nvPr/>
          </p:nvGrpSpPr>
          <p:grpSpPr>
            <a:xfrm>
              <a:off x="2450435" y="12345828"/>
              <a:ext cx="1233265" cy="718485"/>
              <a:chOff x="3005279" y="14343908"/>
              <a:chExt cx="1233265" cy="718485"/>
            </a:xfrm>
          </p:grpSpPr>
          <p:cxnSp>
            <p:nvCxnSpPr>
              <p:cNvPr id="230" name="Straight Connector 229">
                <a:extLst>
                  <a:ext uri="{FF2B5EF4-FFF2-40B4-BE49-F238E27FC236}">
                    <a16:creationId xmlns:a16="http://schemas.microsoft.com/office/drawing/2014/main" id="{F30C99B5-47D4-F94A-8415-BA80AF1B9B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20060" y="14713161"/>
                <a:ext cx="0" cy="349232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1" name="TextBox 230">
                <a:extLst>
                  <a:ext uri="{FF2B5EF4-FFF2-40B4-BE49-F238E27FC236}">
                    <a16:creationId xmlns:a16="http://schemas.microsoft.com/office/drawing/2014/main" id="{654199A1-20E8-514C-915D-9018AF88AD1E}"/>
                  </a:ext>
                </a:extLst>
              </p:cNvPr>
              <p:cNvSpPr txBox="1"/>
              <p:nvPr/>
            </p:nvSpPr>
            <p:spPr>
              <a:xfrm>
                <a:off x="3005279" y="14343908"/>
                <a:ext cx="1233265" cy="5297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How successfully did Cromwell achieve his aims?</a:t>
                </a:r>
              </a:p>
            </p:txBody>
          </p:sp>
        </p:grpSp>
        <p:pic>
          <p:nvPicPr>
            <p:cNvPr id="229" name="Graphic 185" descr="Crown with solid fill">
              <a:extLst>
                <a:ext uri="{FF2B5EF4-FFF2-40B4-BE49-F238E27FC236}">
                  <a16:creationId xmlns:a16="http://schemas.microsoft.com/office/drawing/2014/main" id="{75C36661-612F-4B4B-B771-89911711367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/>
          </p:blipFill>
          <p:spPr>
            <a:xfrm>
              <a:off x="2154652" y="12354222"/>
              <a:ext cx="305760" cy="360859"/>
            </a:xfrm>
            <a:prstGeom prst="rect">
              <a:avLst/>
            </a:prstGeom>
          </p:spPr>
        </p:pic>
      </p:grpSp>
      <p:grpSp>
        <p:nvGrpSpPr>
          <p:cNvPr id="238" name="Group 237">
            <a:extLst>
              <a:ext uri="{FF2B5EF4-FFF2-40B4-BE49-F238E27FC236}">
                <a16:creationId xmlns:a16="http://schemas.microsoft.com/office/drawing/2014/main" id="{B3A01897-F7A4-0541-9376-14CFF62E81C1}"/>
              </a:ext>
            </a:extLst>
          </p:cNvPr>
          <p:cNvGrpSpPr/>
          <p:nvPr/>
        </p:nvGrpSpPr>
        <p:grpSpPr>
          <a:xfrm>
            <a:off x="3382226" y="6286528"/>
            <a:ext cx="1691389" cy="751414"/>
            <a:chOff x="2313370" y="12345828"/>
            <a:chExt cx="1370330" cy="718485"/>
          </a:xfrm>
        </p:grpSpPr>
        <p:grpSp>
          <p:nvGrpSpPr>
            <p:cNvPr id="239" name="Group 238">
              <a:extLst>
                <a:ext uri="{FF2B5EF4-FFF2-40B4-BE49-F238E27FC236}">
                  <a16:creationId xmlns:a16="http://schemas.microsoft.com/office/drawing/2014/main" id="{93B26389-96BD-A947-9861-8011AEE148A9}"/>
                </a:ext>
              </a:extLst>
            </p:cNvPr>
            <p:cNvGrpSpPr/>
            <p:nvPr/>
          </p:nvGrpSpPr>
          <p:grpSpPr>
            <a:xfrm>
              <a:off x="2598841" y="12345828"/>
              <a:ext cx="1084859" cy="718485"/>
              <a:chOff x="3153685" y="14343908"/>
              <a:chExt cx="1084859" cy="718485"/>
            </a:xfrm>
          </p:grpSpPr>
          <p:cxnSp>
            <p:nvCxnSpPr>
              <p:cNvPr id="241" name="Straight Connector 240">
                <a:extLst>
                  <a:ext uri="{FF2B5EF4-FFF2-40B4-BE49-F238E27FC236}">
                    <a16:creationId xmlns:a16="http://schemas.microsoft.com/office/drawing/2014/main" id="{8C9BE81F-F6A9-A44C-ADEB-4E6BB3C45D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20060" y="14713161"/>
                <a:ext cx="0" cy="349232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2" name="TextBox 241">
                <a:extLst>
                  <a:ext uri="{FF2B5EF4-FFF2-40B4-BE49-F238E27FC236}">
                    <a16:creationId xmlns:a16="http://schemas.microsoft.com/office/drawing/2014/main" id="{D4719114-FE60-A844-B6A0-41BF04CFF6F3}"/>
                  </a:ext>
                </a:extLst>
              </p:cNvPr>
              <p:cNvSpPr txBox="1"/>
              <p:nvPr/>
            </p:nvSpPr>
            <p:spPr>
              <a:xfrm>
                <a:off x="3153685" y="14343908"/>
                <a:ext cx="1084859" cy="38257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Why was the monarchy restored?</a:t>
                </a:r>
              </a:p>
            </p:txBody>
          </p:sp>
        </p:grpSp>
        <p:pic>
          <p:nvPicPr>
            <p:cNvPr id="240" name="Graphic 185" descr="Crown with solid fill">
              <a:extLst>
                <a:ext uri="{FF2B5EF4-FFF2-40B4-BE49-F238E27FC236}">
                  <a16:creationId xmlns:a16="http://schemas.microsoft.com/office/drawing/2014/main" id="{2A85BF6D-D80E-FD46-BDEF-A1431250C7E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/>
          </p:blipFill>
          <p:spPr>
            <a:xfrm>
              <a:off x="2313370" y="12352313"/>
              <a:ext cx="305760" cy="360859"/>
            </a:xfrm>
            <a:prstGeom prst="rect">
              <a:avLst/>
            </a:prstGeom>
          </p:spPr>
        </p:pic>
      </p:grpSp>
      <p:grpSp>
        <p:nvGrpSpPr>
          <p:cNvPr id="243" name="Group 242">
            <a:extLst>
              <a:ext uri="{FF2B5EF4-FFF2-40B4-BE49-F238E27FC236}">
                <a16:creationId xmlns:a16="http://schemas.microsoft.com/office/drawing/2014/main" id="{4AAE6A23-1836-0F4E-8BA9-BAE7C568501F}"/>
              </a:ext>
            </a:extLst>
          </p:cNvPr>
          <p:cNvGrpSpPr/>
          <p:nvPr/>
        </p:nvGrpSpPr>
        <p:grpSpPr>
          <a:xfrm>
            <a:off x="1783888" y="6168299"/>
            <a:ext cx="1499811" cy="972312"/>
            <a:chOff x="2468583" y="12345828"/>
            <a:chExt cx="1215117" cy="929703"/>
          </a:xfrm>
        </p:grpSpPr>
        <p:grpSp>
          <p:nvGrpSpPr>
            <p:cNvPr id="244" name="Group 243">
              <a:extLst>
                <a:ext uri="{FF2B5EF4-FFF2-40B4-BE49-F238E27FC236}">
                  <a16:creationId xmlns:a16="http://schemas.microsoft.com/office/drawing/2014/main" id="{3D245E67-0822-A342-B010-540824A75072}"/>
                </a:ext>
              </a:extLst>
            </p:cNvPr>
            <p:cNvGrpSpPr/>
            <p:nvPr/>
          </p:nvGrpSpPr>
          <p:grpSpPr>
            <a:xfrm>
              <a:off x="2731218" y="12345828"/>
              <a:ext cx="952482" cy="929703"/>
              <a:chOff x="3286062" y="14343908"/>
              <a:chExt cx="952482" cy="929703"/>
            </a:xfrm>
          </p:grpSpPr>
          <p:cxnSp>
            <p:nvCxnSpPr>
              <p:cNvPr id="246" name="Straight Connector 245">
                <a:extLst>
                  <a:ext uri="{FF2B5EF4-FFF2-40B4-BE49-F238E27FC236}">
                    <a16:creationId xmlns:a16="http://schemas.microsoft.com/office/drawing/2014/main" id="{60758ADF-52D3-A648-AFAD-0E04DB1B767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21540" y="14715547"/>
                <a:ext cx="0" cy="558064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7" name="TextBox 246">
                <a:extLst>
                  <a:ext uri="{FF2B5EF4-FFF2-40B4-BE49-F238E27FC236}">
                    <a16:creationId xmlns:a16="http://schemas.microsoft.com/office/drawing/2014/main" id="{5669C9DF-F58E-FF4F-B939-F5CE4282A932}"/>
                  </a:ext>
                </a:extLst>
              </p:cNvPr>
              <p:cNvSpPr txBox="1"/>
              <p:nvPr/>
            </p:nvSpPr>
            <p:spPr>
              <a:xfrm>
                <a:off x="3286062" y="14343908"/>
                <a:ext cx="952482" cy="52972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What was the restored monarchy  like?</a:t>
                </a:r>
              </a:p>
            </p:txBody>
          </p:sp>
        </p:grpSp>
        <p:pic>
          <p:nvPicPr>
            <p:cNvPr id="245" name="Graphic 185" descr="Crown with solid fill">
              <a:extLst>
                <a:ext uri="{FF2B5EF4-FFF2-40B4-BE49-F238E27FC236}">
                  <a16:creationId xmlns:a16="http://schemas.microsoft.com/office/drawing/2014/main" id="{921C9BAA-96B3-1344-8B8E-642189AC179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/>
          </p:blipFill>
          <p:spPr>
            <a:xfrm>
              <a:off x="2468583" y="12401374"/>
              <a:ext cx="305760" cy="360859"/>
            </a:xfrm>
            <a:prstGeom prst="rect">
              <a:avLst/>
            </a:prstGeom>
          </p:spPr>
        </p:pic>
      </p:grpSp>
      <p:grpSp>
        <p:nvGrpSpPr>
          <p:cNvPr id="249" name="Group 248">
            <a:extLst>
              <a:ext uri="{FF2B5EF4-FFF2-40B4-BE49-F238E27FC236}">
                <a16:creationId xmlns:a16="http://schemas.microsoft.com/office/drawing/2014/main" id="{5AA64135-1A25-8443-80CD-09876D2BB4D7}"/>
              </a:ext>
            </a:extLst>
          </p:cNvPr>
          <p:cNvGrpSpPr/>
          <p:nvPr/>
        </p:nvGrpSpPr>
        <p:grpSpPr>
          <a:xfrm>
            <a:off x="1942817" y="5111396"/>
            <a:ext cx="1885674" cy="891054"/>
            <a:chOff x="2158642" y="11908619"/>
            <a:chExt cx="1527736" cy="852006"/>
          </a:xfrm>
        </p:grpSpPr>
        <p:grpSp>
          <p:nvGrpSpPr>
            <p:cNvPr id="250" name="Group 249">
              <a:extLst>
                <a:ext uri="{FF2B5EF4-FFF2-40B4-BE49-F238E27FC236}">
                  <a16:creationId xmlns:a16="http://schemas.microsoft.com/office/drawing/2014/main" id="{95D4E86A-87AE-D544-BB13-7CE20A607E94}"/>
                </a:ext>
              </a:extLst>
            </p:cNvPr>
            <p:cNvGrpSpPr/>
            <p:nvPr/>
          </p:nvGrpSpPr>
          <p:grpSpPr>
            <a:xfrm>
              <a:off x="2453113" y="11908619"/>
              <a:ext cx="1233265" cy="852006"/>
              <a:chOff x="3007957" y="13906699"/>
              <a:chExt cx="1233265" cy="852006"/>
            </a:xfrm>
          </p:grpSpPr>
          <p:cxnSp>
            <p:nvCxnSpPr>
              <p:cNvPr id="252" name="Straight Connector 251">
                <a:extLst>
                  <a:ext uri="{FF2B5EF4-FFF2-40B4-BE49-F238E27FC236}">
                    <a16:creationId xmlns:a16="http://schemas.microsoft.com/office/drawing/2014/main" id="{8DBF35E1-1187-AC49-A35C-63B447D45F8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3135394" y="13906699"/>
                <a:ext cx="6454" cy="806461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3" name="TextBox 252">
                <a:extLst>
                  <a:ext uri="{FF2B5EF4-FFF2-40B4-BE49-F238E27FC236}">
                    <a16:creationId xmlns:a16="http://schemas.microsoft.com/office/drawing/2014/main" id="{B9B7F3B8-B3F2-9545-8867-4B71F3F67FBC}"/>
                  </a:ext>
                </a:extLst>
              </p:cNvPr>
              <p:cNvSpPr txBox="1"/>
              <p:nvPr/>
            </p:nvSpPr>
            <p:spPr>
              <a:xfrm>
                <a:off x="3007957" y="14228985"/>
                <a:ext cx="1233265" cy="5297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What religious divisions emerged during the restoration?</a:t>
                </a:r>
              </a:p>
            </p:txBody>
          </p:sp>
        </p:grpSp>
        <p:pic>
          <p:nvPicPr>
            <p:cNvPr id="251" name="Graphic 185" descr="Crown with solid fill">
              <a:extLst>
                <a:ext uri="{FF2B5EF4-FFF2-40B4-BE49-F238E27FC236}">
                  <a16:creationId xmlns:a16="http://schemas.microsoft.com/office/drawing/2014/main" id="{A543AD7A-5B3B-0045-A297-B1F6EC7274B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/>
          </p:blipFill>
          <p:spPr>
            <a:xfrm>
              <a:off x="2158642" y="12289998"/>
              <a:ext cx="305760" cy="360859"/>
            </a:xfrm>
            <a:prstGeom prst="rect">
              <a:avLst/>
            </a:prstGeom>
          </p:spPr>
        </p:pic>
      </p:grpSp>
      <p:grpSp>
        <p:nvGrpSpPr>
          <p:cNvPr id="261" name="Group 260">
            <a:extLst>
              <a:ext uri="{FF2B5EF4-FFF2-40B4-BE49-F238E27FC236}">
                <a16:creationId xmlns:a16="http://schemas.microsoft.com/office/drawing/2014/main" id="{95838E9C-89CC-2C4A-B81A-7B0D4E350440}"/>
              </a:ext>
            </a:extLst>
          </p:cNvPr>
          <p:cNvGrpSpPr/>
          <p:nvPr/>
        </p:nvGrpSpPr>
        <p:grpSpPr>
          <a:xfrm>
            <a:off x="3725334" y="5080637"/>
            <a:ext cx="1884226" cy="828202"/>
            <a:chOff x="2158642" y="11908619"/>
            <a:chExt cx="1526563" cy="791908"/>
          </a:xfrm>
        </p:grpSpPr>
        <p:grpSp>
          <p:nvGrpSpPr>
            <p:cNvPr id="262" name="Group 261">
              <a:extLst>
                <a:ext uri="{FF2B5EF4-FFF2-40B4-BE49-F238E27FC236}">
                  <a16:creationId xmlns:a16="http://schemas.microsoft.com/office/drawing/2014/main" id="{2B8F7221-37B6-6F41-9776-0F86D3FD6BED}"/>
                </a:ext>
              </a:extLst>
            </p:cNvPr>
            <p:cNvGrpSpPr/>
            <p:nvPr/>
          </p:nvGrpSpPr>
          <p:grpSpPr>
            <a:xfrm>
              <a:off x="2451940" y="11908619"/>
              <a:ext cx="1233265" cy="791908"/>
              <a:chOff x="3006784" y="13906699"/>
              <a:chExt cx="1233265" cy="791908"/>
            </a:xfrm>
          </p:grpSpPr>
          <p:cxnSp>
            <p:nvCxnSpPr>
              <p:cNvPr id="264" name="Straight Connector 263">
                <a:extLst>
                  <a:ext uri="{FF2B5EF4-FFF2-40B4-BE49-F238E27FC236}">
                    <a16:creationId xmlns:a16="http://schemas.microsoft.com/office/drawing/2014/main" id="{DB25AD51-8FF6-114B-99DD-4D961C420CF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3135394" y="13906699"/>
                <a:ext cx="12305" cy="688088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5" name="TextBox 264">
                <a:extLst>
                  <a:ext uri="{FF2B5EF4-FFF2-40B4-BE49-F238E27FC236}">
                    <a16:creationId xmlns:a16="http://schemas.microsoft.com/office/drawing/2014/main" id="{524F20EE-346E-354E-86B9-298AF5AA0EB3}"/>
                  </a:ext>
                </a:extLst>
              </p:cNvPr>
              <p:cNvSpPr txBox="1"/>
              <p:nvPr/>
            </p:nvSpPr>
            <p:spPr>
              <a:xfrm>
                <a:off x="3006784" y="14316031"/>
                <a:ext cx="1233265" cy="38257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Why was James II overthrown?</a:t>
                </a:r>
              </a:p>
            </p:txBody>
          </p:sp>
        </p:grpSp>
        <p:pic>
          <p:nvPicPr>
            <p:cNvPr id="263" name="Graphic 185" descr="Crown with solid fill">
              <a:extLst>
                <a:ext uri="{FF2B5EF4-FFF2-40B4-BE49-F238E27FC236}">
                  <a16:creationId xmlns:a16="http://schemas.microsoft.com/office/drawing/2014/main" id="{6591AD08-1119-9D4A-BDA9-48FB44DD333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/>
          </p:blipFill>
          <p:spPr>
            <a:xfrm>
              <a:off x="2158642" y="12289998"/>
              <a:ext cx="305760" cy="360859"/>
            </a:xfrm>
            <a:prstGeom prst="rect">
              <a:avLst/>
            </a:prstGeom>
          </p:spPr>
        </p:pic>
      </p:grpSp>
      <p:grpSp>
        <p:nvGrpSpPr>
          <p:cNvPr id="267" name="Group 266">
            <a:extLst>
              <a:ext uri="{FF2B5EF4-FFF2-40B4-BE49-F238E27FC236}">
                <a16:creationId xmlns:a16="http://schemas.microsoft.com/office/drawing/2014/main" id="{B5D46F3F-DB53-5F42-96D3-8DC61789C66E}"/>
              </a:ext>
            </a:extLst>
          </p:cNvPr>
          <p:cNvGrpSpPr/>
          <p:nvPr/>
        </p:nvGrpSpPr>
        <p:grpSpPr>
          <a:xfrm>
            <a:off x="5441026" y="4999306"/>
            <a:ext cx="1884226" cy="982090"/>
            <a:chOff x="2158642" y="11908619"/>
            <a:chExt cx="1526563" cy="939052"/>
          </a:xfrm>
        </p:grpSpPr>
        <p:grpSp>
          <p:nvGrpSpPr>
            <p:cNvPr id="268" name="Group 267">
              <a:extLst>
                <a:ext uri="{FF2B5EF4-FFF2-40B4-BE49-F238E27FC236}">
                  <a16:creationId xmlns:a16="http://schemas.microsoft.com/office/drawing/2014/main" id="{8F2C07DA-9B86-4147-B103-84FFD0BC3436}"/>
                </a:ext>
              </a:extLst>
            </p:cNvPr>
            <p:cNvGrpSpPr/>
            <p:nvPr/>
          </p:nvGrpSpPr>
          <p:grpSpPr>
            <a:xfrm>
              <a:off x="2451940" y="11908619"/>
              <a:ext cx="1233265" cy="939052"/>
              <a:chOff x="3006784" y="13906699"/>
              <a:chExt cx="1233265" cy="939052"/>
            </a:xfrm>
          </p:grpSpPr>
          <p:cxnSp>
            <p:nvCxnSpPr>
              <p:cNvPr id="270" name="Straight Connector 269">
                <a:extLst>
                  <a:ext uri="{FF2B5EF4-FFF2-40B4-BE49-F238E27FC236}">
                    <a16:creationId xmlns:a16="http://schemas.microsoft.com/office/drawing/2014/main" id="{467BB3D4-74A3-CE4F-833A-2CC053980F8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3135394" y="13906699"/>
                <a:ext cx="12305" cy="688088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1" name="TextBox 270">
                <a:extLst>
                  <a:ext uri="{FF2B5EF4-FFF2-40B4-BE49-F238E27FC236}">
                    <a16:creationId xmlns:a16="http://schemas.microsoft.com/office/drawing/2014/main" id="{FF47C634-FF7B-1043-9154-8661E84A1731}"/>
                  </a:ext>
                </a:extLst>
              </p:cNvPr>
              <p:cNvSpPr txBox="1"/>
              <p:nvPr/>
            </p:nvSpPr>
            <p:spPr>
              <a:xfrm>
                <a:off x="3006784" y="14316031"/>
                <a:ext cx="1233265" cy="5297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How and why did the Whigs and Tories emerge?</a:t>
                </a:r>
              </a:p>
            </p:txBody>
          </p:sp>
        </p:grpSp>
        <p:pic>
          <p:nvPicPr>
            <p:cNvPr id="269" name="Graphic 185" descr="Crown with solid fill">
              <a:extLst>
                <a:ext uri="{FF2B5EF4-FFF2-40B4-BE49-F238E27FC236}">
                  <a16:creationId xmlns:a16="http://schemas.microsoft.com/office/drawing/2014/main" id="{18FDB269-87BA-CA4B-BB67-76C4ADE5465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/>
          </p:blipFill>
          <p:spPr>
            <a:xfrm>
              <a:off x="2158642" y="12289998"/>
              <a:ext cx="305760" cy="360859"/>
            </a:xfrm>
            <a:prstGeom prst="rect">
              <a:avLst/>
            </a:prstGeom>
          </p:spPr>
        </p:pic>
      </p:grpSp>
      <p:grpSp>
        <p:nvGrpSpPr>
          <p:cNvPr id="272" name="Group 271">
            <a:extLst>
              <a:ext uri="{FF2B5EF4-FFF2-40B4-BE49-F238E27FC236}">
                <a16:creationId xmlns:a16="http://schemas.microsoft.com/office/drawing/2014/main" id="{B9B45C7C-A286-0346-867E-22914962ACCD}"/>
              </a:ext>
            </a:extLst>
          </p:cNvPr>
          <p:cNvGrpSpPr/>
          <p:nvPr/>
        </p:nvGrpSpPr>
        <p:grpSpPr>
          <a:xfrm>
            <a:off x="6959028" y="1669304"/>
            <a:ext cx="1948297" cy="1854591"/>
            <a:chOff x="2050869" y="11290995"/>
            <a:chExt cx="1578471" cy="1773318"/>
          </a:xfrm>
        </p:grpSpPr>
        <p:grpSp>
          <p:nvGrpSpPr>
            <p:cNvPr id="273" name="Group 272">
              <a:extLst>
                <a:ext uri="{FF2B5EF4-FFF2-40B4-BE49-F238E27FC236}">
                  <a16:creationId xmlns:a16="http://schemas.microsoft.com/office/drawing/2014/main" id="{BDD6052B-52E8-8240-AACC-A12EB09E8716}"/>
                </a:ext>
              </a:extLst>
            </p:cNvPr>
            <p:cNvGrpSpPr/>
            <p:nvPr/>
          </p:nvGrpSpPr>
          <p:grpSpPr>
            <a:xfrm>
              <a:off x="2396075" y="11316874"/>
              <a:ext cx="1233265" cy="1747439"/>
              <a:chOff x="2950919" y="13314954"/>
              <a:chExt cx="1233265" cy="1747439"/>
            </a:xfrm>
          </p:grpSpPr>
          <p:cxnSp>
            <p:nvCxnSpPr>
              <p:cNvPr id="275" name="Straight Connector 274">
                <a:extLst>
                  <a:ext uri="{FF2B5EF4-FFF2-40B4-BE49-F238E27FC236}">
                    <a16:creationId xmlns:a16="http://schemas.microsoft.com/office/drawing/2014/main" id="{90DEBB74-C6CB-A843-A66A-CCB8CB040A1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978309" y="13792458"/>
                <a:ext cx="41751" cy="1269935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6" name="TextBox 275">
                <a:extLst>
                  <a:ext uri="{FF2B5EF4-FFF2-40B4-BE49-F238E27FC236}">
                    <a16:creationId xmlns:a16="http://schemas.microsoft.com/office/drawing/2014/main" id="{63A36D5D-23EB-214A-971D-1A1790FCF48E}"/>
                  </a:ext>
                </a:extLst>
              </p:cNvPr>
              <p:cNvSpPr txBox="1"/>
              <p:nvPr/>
            </p:nvSpPr>
            <p:spPr>
              <a:xfrm>
                <a:off x="2950919" y="13314954"/>
                <a:ext cx="1233265" cy="38257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What was Britain’s monarchy like in 1702?</a:t>
                </a:r>
              </a:p>
            </p:txBody>
          </p:sp>
        </p:grpSp>
        <p:pic>
          <p:nvPicPr>
            <p:cNvPr id="274" name="Graphic 185" descr="Crown with solid fill">
              <a:extLst>
                <a:ext uri="{FF2B5EF4-FFF2-40B4-BE49-F238E27FC236}">
                  <a16:creationId xmlns:a16="http://schemas.microsoft.com/office/drawing/2014/main" id="{DE64A0DB-8DBC-A34B-91AD-8B117B40A90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/>
          </p:blipFill>
          <p:spPr>
            <a:xfrm>
              <a:off x="2050869" y="11290995"/>
              <a:ext cx="305760" cy="360859"/>
            </a:xfrm>
            <a:prstGeom prst="rect">
              <a:avLst/>
            </a:prstGeom>
          </p:spPr>
        </p:pic>
      </p:grpSp>
      <p:grpSp>
        <p:nvGrpSpPr>
          <p:cNvPr id="277" name="Group 276">
            <a:extLst>
              <a:ext uri="{FF2B5EF4-FFF2-40B4-BE49-F238E27FC236}">
                <a16:creationId xmlns:a16="http://schemas.microsoft.com/office/drawing/2014/main" id="{2841E246-CA78-E045-859D-94EDBF347DA8}"/>
              </a:ext>
            </a:extLst>
          </p:cNvPr>
          <p:cNvGrpSpPr/>
          <p:nvPr/>
        </p:nvGrpSpPr>
        <p:grpSpPr>
          <a:xfrm>
            <a:off x="7635450" y="4891834"/>
            <a:ext cx="1576996" cy="828202"/>
            <a:chOff x="2158642" y="11908619"/>
            <a:chExt cx="1277651" cy="791908"/>
          </a:xfrm>
        </p:grpSpPr>
        <p:grpSp>
          <p:nvGrpSpPr>
            <p:cNvPr id="278" name="Group 277">
              <a:extLst>
                <a:ext uri="{FF2B5EF4-FFF2-40B4-BE49-F238E27FC236}">
                  <a16:creationId xmlns:a16="http://schemas.microsoft.com/office/drawing/2014/main" id="{99B57F89-7C19-8A47-BE33-7D9756374F59}"/>
                </a:ext>
              </a:extLst>
            </p:cNvPr>
            <p:cNvGrpSpPr/>
            <p:nvPr/>
          </p:nvGrpSpPr>
          <p:grpSpPr>
            <a:xfrm>
              <a:off x="2451940" y="11908619"/>
              <a:ext cx="984353" cy="791908"/>
              <a:chOff x="3006784" y="13906699"/>
              <a:chExt cx="984353" cy="791908"/>
            </a:xfrm>
          </p:grpSpPr>
          <p:cxnSp>
            <p:nvCxnSpPr>
              <p:cNvPr id="280" name="Straight Connector 279">
                <a:extLst>
                  <a:ext uri="{FF2B5EF4-FFF2-40B4-BE49-F238E27FC236}">
                    <a16:creationId xmlns:a16="http://schemas.microsoft.com/office/drawing/2014/main" id="{E7A5671E-B662-1543-9E0E-7F6C19C9AAE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3135394" y="13906699"/>
                <a:ext cx="12305" cy="688088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1" name="TextBox 280">
                <a:extLst>
                  <a:ext uri="{FF2B5EF4-FFF2-40B4-BE49-F238E27FC236}">
                    <a16:creationId xmlns:a16="http://schemas.microsoft.com/office/drawing/2014/main" id="{A5924226-4965-6645-9AA5-EF03054CE7D1}"/>
                  </a:ext>
                </a:extLst>
              </p:cNvPr>
              <p:cNvSpPr txBox="1"/>
              <p:nvPr/>
            </p:nvSpPr>
            <p:spPr>
              <a:xfrm>
                <a:off x="3006784" y="14316031"/>
                <a:ext cx="984353" cy="38257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How did William and Mary govern?</a:t>
                </a:r>
              </a:p>
            </p:txBody>
          </p:sp>
        </p:grpSp>
        <p:pic>
          <p:nvPicPr>
            <p:cNvPr id="279" name="Graphic 185" descr="Crown with solid fill">
              <a:extLst>
                <a:ext uri="{FF2B5EF4-FFF2-40B4-BE49-F238E27FC236}">
                  <a16:creationId xmlns:a16="http://schemas.microsoft.com/office/drawing/2014/main" id="{F7388585-20BF-4C4B-AAC8-4358890166C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/>
          </p:blipFill>
          <p:spPr>
            <a:xfrm>
              <a:off x="2158642" y="12289998"/>
              <a:ext cx="305760" cy="360859"/>
            </a:xfrm>
            <a:prstGeom prst="rect">
              <a:avLst/>
            </a:prstGeom>
          </p:spPr>
        </p:pic>
      </p:grpSp>
      <p:sp>
        <p:nvSpPr>
          <p:cNvPr id="283" name="Triangle 45">
            <a:extLst>
              <a:ext uri="{FF2B5EF4-FFF2-40B4-BE49-F238E27FC236}">
                <a16:creationId xmlns:a16="http://schemas.microsoft.com/office/drawing/2014/main" id="{80294BF9-9D09-5D4E-958B-8757F9020AD1}"/>
              </a:ext>
            </a:extLst>
          </p:cNvPr>
          <p:cNvSpPr/>
          <p:nvPr/>
        </p:nvSpPr>
        <p:spPr>
          <a:xfrm rot="16200000">
            <a:off x="1123415" y="2427261"/>
            <a:ext cx="938427" cy="735967"/>
          </a:xfrm>
          <a:prstGeom prst="triangle">
            <a:avLst>
              <a:gd name="adj" fmla="val 48759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38000">
                <a:schemeClr val="accent1">
                  <a:lumMod val="45000"/>
                  <a:lumOff val="55000"/>
                </a:schemeClr>
              </a:gs>
              <a:gs pos="39000">
                <a:schemeClr val="accent1">
                  <a:lumMod val="45000"/>
                  <a:lumOff val="55000"/>
                </a:schemeClr>
              </a:gs>
              <a:gs pos="84000">
                <a:srgbClr val="00206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86" name="Group 285">
            <a:extLst>
              <a:ext uri="{FF2B5EF4-FFF2-40B4-BE49-F238E27FC236}">
                <a16:creationId xmlns:a16="http://schemas.microsoft.com/office/drawing/2014/main" id="{204BE682-2312-114F-8A4A-E3CB00DE4FA7}"/>
              </a:ext>
            </a:extLst>
          </p:cNvPr>
          <p:cNvGrpSpPr/>
          <p:nvPr/>
        </p:nvGrpSpPr>
        <p:grpSpPr>
          <a:xfrm>
            <a:off x="1601815" y="2858257"/>
            <a:ext cx="984686" cy="1101954"/>
            <a:chOff x="3782679" y="14493895"/>
            <a:chExt cx="984686" cy="1101954"/>
          </a:xfrm>
        </p:grpSpPr>
        <p:cxnSp>
          <p:nvCxnSpPr>
            <p:cNvPr id="287" name="Straight Connector 286">
              <a:extLst>
                <a:ext uri="{FF2B5EF4-FFF2-40B4-BE49-F238E27FC236}">
                  <a16:creationId xmlns:a16="http://schemas.microsoft.com/office/drawing/2014/main" id="{8ABB80A9-8FE1-A542-8B5F-A28A31748596}"/>
                </a:ext>
              </a:extLst>
            </p:cNvPr>
            <p:cNvCxnSpPr>
              <a:cxnSpLocks/>
              <a:stCxn id="289" idx="0"/>
            </p:cNvCxnSpPr>
            <p:nvPr/>
          </p:nvCxnSpPr>
          <p:spPr>
            <a:xfrm flipV="1">
              <a:off x="4287834" y="14493895"/>
              <a:ext cx="69" cy="343142"/>
            </a:xfrm>
            <a:prstGeom prst="line">
              <a:avLst/>
            </a:prstGeom>
            <a:ln w="19050">
              <a:solidFill>
                <a:srgbClr val="00B0F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8" name="TextBox 287">
              <a:extLst>
                <a:ext uri="{FF2B5EF4-FFF2-40B4-BE49-F238E27FC236}">
                  <a16:creationId xmlns:a16="http://schemas.microsoft.com/office/drawing/2014/main" id="{18F8E733-2B38-6741-93D1-6D4E6612BAF4}"/>
                </a:ext>
              </a:extLst>
            </p:cNvPr>
            <p:cNvSpPr txBox="1"/>
            <p:nvPr/>
          </p:nvSpPr>
          <p:spPr>
            <a:xfrm>
              <a:off x="3782679" y="15195739"/>
              <a:ext cx="984686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/>
                <a:t>Analyse sources</a:t>
              </a:r>
            </a:p>
          </p:txBody>
        </p:sp>
        <p:pic>
          <p:nvPicPr>
            <p:cNvPr id="289" name="Picture 2" descr="Improve Skill Icons - Download Free Vector Icons | Noun Project">
              <a:extLst>
                <a:ext uri="{FF2B5EF4-FFF2-40B4-BE49-F238E27FC236}">
                  <a16:creationId xmlns:a16="http://schemas.microsoft.com/office/drawing/2014/main" id="{4476EFCD-BA94-424C-9DD2-9E4390B508A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98643" y="14837037"/>
              <a:ext cx="378382" cy="3783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93" name="Picture 2" descr="Improve Skill Icons - Download Free Vector Icons | Noun Project">
            <a:extLst>
              <a:ext uri="{FF2B5EF4-FFF2-40B4-BE49-F238E27FC236}">
                <a16:creationId xmlns:a16="http://schemas.microsoft.com/office/drawing/2014/main" id="{732B8D29-CB58-5745-8B84-767CD1B8E6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5150" y="2585436"/>
            <a:ext cx="378382" cy="40011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94" name="TextBox 293">
            <a:extLst>
              <a:ext uri="{FF2B5EF4-FFF2-40B4-BE49-F238E27FC236}">
                <a16:creationId xmlns:a16="http://schemas.microsoft.com/office/drawing/2014/main" id="{C2B8191E-D498-A844-99E4-5DFE6C82803A}"/>
              </a:ext>
            </a:extLst>
          </p:cNvPr>
          <p:cNvSpPr txBox="1"/>
          <p:nvPr/>
        </p:nvSpPr>
        <p:spPr>
          <a:xfrm>
            <a:off x="2729612" y="2585436"/>
            <a:ext cx="1354896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/>
              <a:t>Reach substantiated conclusions</a:t>
            </a:r>
          </a:p>
        </p:txBody>
      </p:sp>
      <p:cxnSp>
        <p:nvCxnSpPr>
          <p:cNvPr id="298" name="Straight Connector 297">
            <a:extLst>
              <a:ext uri="{FF2B5EF4-FFF2-40B4-BE49-F238E27FC236}">
                <a16:creationId xmlns:a16="http://schemas.microsoft.com/office/drawing/2014/main" id="{9E080BF8-247C-3440-979E-EE6D92680A65}"/>
              </a:ext>
            </a:extLst>
          </p:cNvPr>
          <p:cNvCxnSpPr>
            <a:cxnSpLocks/>
            <a:stCxn id="293" idx="1"/>
          </p:cNvCxnSpPr>
          <p:nvPr/>
        </p:nvCxnSpPr>
        <p:spPr>
          <a:xfrm flipH="1">
            <a:off x="2181772" y="2785491"/>
            <a:ext cx="143378" cy="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2" name="Group 301">
            <a:extLst>
              <a:ext uri="{FF2B5EF4-FFF2-40B4-BE49-F238E27FC236}">
                <a16:creationId xmlns:a16="http://schemas.microsoft.com/office/drawing/2014/main" id="{D07AC82B-9733-E94A-8745-EAFC737A6BD6}"/>
              </a:ext>
            </a:extLst>
          </p:cNvPr>
          <p:cNvGrpSpPr/>
          <p:nvPr/>
        </p:nvGrpSpPr>
        <p:grpSpPr>
          <a:xfrm>
            <a:off x="3015357" y="10570996"/>
            <a:ext cx="1879311" cy="765348"/>
            <a:chOff x="2161120" y="12345828"/>
            <a:chExt cx="1522580" cy="731808"/>
          </a:xfrm>
        </p:grpSpPr>
        <p:grpSp>
          <p:nvGrpSpPr>
            <p:cNvPr id="303" name="Group 302">
              <a:extLst>
                <a:ext uri="{FF2B5EF4-FFF2-40B4-BE49-F238E27FC236}">
                  <a16:creationId xmlns:a16="http://schemas.microsoft.com/office/drawing/2014/main" id="{85BEC942-FF6F-C74C-8D52-8BB4412DD118}"/>
                </a:ext>
              </a:extLst>
            </p:cNvPr>
            <p:cNvGrpSpPr/>
            <p:nvPr/>
          </p:nvGrpSpPr>
          <p:grpSpPr>
            <a:xfrm>
              <a:off x="2450435" y="12345828"/>
              <a:ext cx="1233265" cy="731808"/>
              <a:chOff x="3005279" y="14343908"/>
              <a:chExt cx="1233265" cy="731808"/>
            </a:xfrm>
          </p:grpSpPr>
          <p:cxnSp>
            <p:nvCxnSpPr>
              <p:cNvPr id="305" name="Straight Connector 304">
                <a:extLst>
                  <a:ext uri="{FF2B5EF4-FFF2-40B4-BE49-F238E27FC236}">
                    <a16:creationId xmlns:a16="http://schemas.microsoft.com/office/drawing/2014/main" id="{714FD55D-A916-D345-A7D3-508F63DF458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82514" y="14726484"/>
                <a:ext cx="0" cy="349232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6" name="TextBox 305">
                <a:extLst>
                  <a:ext uri="{FF2B5EF4-FFF2-40B4-BE49-F238E27FC236}">
                    <a16:creationId xmlns:a16="http://schemas.microsoft.com/office/drawing/2014/main" id="{65E6177A-0623-264C-90AC-65D6AEA3A396}"/>
                  </a:ext>
                </a:extLst>
              </p:cNvPr>
              <p:cNvSpPr txBox="1"/>
              <p:nvPr/>
            </p:nvSpPr>
            <p:spPr>
              <a:xfrm>
                <a:off x="3005279" y="14343908"/>
                <a:ext cx="1233265" cy="38257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Why was segregation established in the USA?</a:t>
                </a:r>
              </a:p>
            </p:txBody>
          </p:sp>
        </p:grpSp>
        <p:pic>
          <p:nvPicPr>
            <p:cNvPr id="304" name="Graphic 185">
              <a:extLst>
                <a:ext uri="{FF2B5EF4-FFF2-40B4-BE49-F238E27FC236}">
                  <a16:creationId xmlns:a16="http://schemas.microsoft.com/office/drawing/2014/main" id="{4FF6B9EC-30F4-484A-8DFE-75A5301D59F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161120" y="12354222"/>
              <a:ext cx="292821" cy="360859"/>
            </a:xfrm>
            <a:prstGeom prst="rect">
              <a:avLst/>
            </a:prstGeom>
          </p:spPr>
        </p:pic>
      </p:grpSp>
      <p:grpSp>
        <p:nvGrpSpPr>
          <p:cNvPr id="307" name="Group 306">
            <a:extLst>
              <a:ext uri="{FF2B5EF4-FFF2-40B4-BE49-F238E27FC236}">
                <a16:creationId xmlns:a16="http://schemas.microsoft.com/office/drawing/2014/main" id="{2A650CF5-60FF-7F4B-9181-2C707E20DDF6}"/>
              </a:ext>
            </a:extLst>
          </p:cNvPr>
          <p:cNvGrpSpPr/>
          <p:nvPr/>
        </p:nvGrpSpPr>
        <p:grpSpPr>
          <a:xfrm>
            <a:off x="1718916" y="9851396"/>
            <a:ext cx="1241005" cy="1327503"/>
            <a:chOff x="2143068" y="11945901"/>
            <a:chExt cx="1005437" cy="1269328"/>
          </a:xfrm>
        </p:grpSpPr>
        <p:grpSp>
          <p:nvGrpSpPr>
            <p:cNvPr id="308" name="Group 307">
              <a:extLst>
                <a:ext uri="{FF2B5EF4-FFF2-40B4-BE49-F238E27FC236}">
                  <a16:creationId xmlns:a16="http://schemas.microsoft.com/office/drawing/2014/main" id="{55D8331C-AF20-374E-88CB-9097905F7433}"/>
                </a:ext>
              </a:extLst>
            </p:cNvPr>
            <p:cNvGrpSpPr/>
            <p:nvPr/>
          </p:nvGrpSpPr>
          <p:grpSpPr>
            <a:xfrm>
              <a:off x="2143068" y="11945901"/>
              <a:ext cx="1005437" cy="1269328"/>
              <a:chOff x="2697912" y="13943981"/>
              <a:chExt cx="1005437" cy="1269328"/>
            </a:xfrm>
          </p:grpSpPr>
          <p:cxnSp>
            <p:nvCxnSpPr>
              <p:cNvPr id="310" name="Straight Connector 309">
                <a:extLst>
                  <a:ext uri="{FF2B5EF4-FFF2-40B4-BE49-F238E27FC236}">
                    <a16:creationId xmlns:a16="http://schemas.microsoft.com/office/drawing/2014/main" id="{632CFC98-6349-2A4D-BCCD-19371344219C}"/>
                  </a:ext>
                </a:extLst>
              </p:cNvPr>
              <p:cNvCxnSpPr>
                <a:cxnSpLocks/>
                <a:stCxn id="309" idx="0"/>
              </p:cNvCxnSpPr>
              <p:nvPr/>
            </p:nvCxnSpPr>
            <p:spPr>
              <a:xfrm flipH="1">
                <a:off x="2697912" y="14251445"/>
                <a:ext cx="211990" cy="961864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1" name="TextBox 310">
                <a:extLst>
                  <a:ext uri="{FF2B5EF4-FFF2-40B4-BE49-F238E27FC236}">
                    <a16:creationId xmlns:a16="http://schemas.microsoft.com/office/drawing/2014/main" id="{854F3C2D-ED07-3646-8489-3F24CBD958D1}"/>
                  </a:ext>
                </a:extLst>
              </p:cNvPr>
              <p:cNvSpPr txBox="1"/>
              <p:nvPr/>
            </p:nvSpPr>
            <p:spPr>
              <a:xfrm>
                <a:off x="3067283" y="13943981"/>
                <a:ext cx="636066" cy="97115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Why did it take so long to establish Civil Rights?</a:t>
                </a:r>
              </a:p>
            </p:txBody>
          </p:sp>
        </p:grpSp>
        <p:pic>
          <p:nvPicPr>
            <p:cNvPr id="309" name="Graphic 185">
              <a:extLst>
                <a:ext uri="{FF2B5EF4-FFF2-40B4-BE49-F238E27FC236}">
                  <a16:creationId xmlns:a16="http://schemas.microsoft.com/office/drawing/2014/main" id="{8CE617E9-41FA-704B-852C-2E87866F8F3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208647" y="12253365"/>
              <a:ext cx="292821" cy="360859"/>
            </a:xfrm>
            <a:prstGeom prst="rect">
              <a:avLst/>
            </a:prstGeom>
          </p:spPr>
        </p:pic>
      </p:grpSp>
      <p:grpSp>
        <p:nvGrpSpPr>
          <p:cNvPr id="317" name="Group 316">
            <a:extLst>
              <a:ext uri="{FF2B5EF4-FFF2-40B4-BE49-F238E27FC236}">
                <a16:creationId xmlns:a16="http://schemas.microsoft.com/office/drawing/2014/main" id="{FDD52C0C-32BD-D848-A7D5-535F4BE89AD2}"/>
              </a:ext>
            </a:extLst>
          </p:cNvPr>
          <p:cNvGrpSpPr/>
          <p:nvPr/>
        </p:nvGrpSpPr>
        <p:grpSpPr>
          <a:xfrm>
            <a:off x="2998292" y="9436110"/>
            <a:ext cx="1878037" cy="912708"/>
            <a:chOff x="2161120" y="11930786"/>
            <a:chExt cx="1521548" cy="872709"/>
          </a:xfrm>
        </p:grpSpPr>
        <p:grpSp>
          <p:nvGrpSpPr>
            <p:cNvPr id="318" name="Group 317">
              <a:extLst>
                <a:ext uri="{FF2B5EF4-FFF2-40B4-BE49-F238E27FC236}">
                  <a16:creationId xmlns:a16="http://schemas.microsoft.com/office/drawing/2014/main" id="{D139C337-0498-FF48-A104-155FD1E13CD0}"/>
                </a:ext>
              </a:extLst>
            </p:cNvPr>
            <p:cNvGrpSpPr/>
            <p:nvPr/>
          </p:nvGrpSpPr>
          <p:grpSpPr>
            <a:xfrm>
              <a:off x="2449403" y="11930786"/>
              <a:ext cx="1233265" cy="872709"/>
              <a:chOff x="3004247" y="13928866"/>
              <a:chExt cx="1233265" cy="872709"/>
            </a:xfrm>
          </p:grpSpPr>
          <p:cxnSp>
            <p:nvCxnSpPr>
              <p:cNvPr id="320" name="Straight Connector 319">
                <a:extLst>
                  <a:ext uri="{FF2B5EF4-FFF2-40B4-BE49-F238E27FC236}">
                    <a16:creationId xmlns:a16="http://schemas.microsoft.com/office/drawing/2014/main" id="{DA9EBD81-F617-8741-81A4-8CD348A97E0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482514" y="13928866"/>
                <a:ext cx="0" cy="797619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1" name="TextBox 320">
                <a:extLst>
                  <a:ext uri="{FF2B5EF4-FFF2-40B4-BE49-F238E27FC236}">
                    <a16:creationId xmlns:a16="http://schemas.microsoft.com/office/drawing/2014/main" id="{C465372D-4223-9548-BA62-9269A51E758C}"/>
                  </a:ext>
                </a:extLst>
              </p:cNvPr>
              <p:cNvSpPr txBox="1"/>
              <p:nvPr/>
            </p:nvSpPr>
            <p:spPr>
              <a:xfrm>
                <a:off x="3004247" y="14271855"/>
                <a:ext cx="1233265" cy="5297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How important were key individuals in securing Civil Rights?</a:t>
                </a:r>
              </a:p>
            </p:txBody>
          </p:sp>
        </p:grpSp>
        <p:pic>
          <p:nvPicPr>
            <p:cNvPr id="319" name="Graphic 185">
              <a:extLst>
                <a:ext uri="{FF2B5EF4-FFF2-40B4-BE49-F238E27FC236}">
                  <a16:creationId xmlns:a16="http://schemas.microsoft.com/office/drawing/2014/main" id="{BE802C10-A883-0A44-A440-177686D0F9C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161120" y="12354222"/>
              <a:ext cx="292821" cy="360859"/>
            </a:xfrm>
            <a:prstGeom prst="rect">
              <a:avLst/>
            </a:prstGeom>
          </p:spPr>
        </p:pic>
      </p:grpSp>
      <p:grpSp>
        <p:nvGrpSpPr>
          <p:cNvPr id="324" name="Group 323">
            <a:extLst>
              <a:ext uri="{FF2B5EF4-FFF2-40B4-BE49-F238E27FC236}">
                <a16:creationId xmlns:a16="http://schemas.microsoft.com/office/drawing/2014/main" id="{81E6F737-5FA0-1D49-AFB2-F4415FA9B429}"/>
              </a:ext>
            </a:extLst>
          </p:cNvPr>
          <p:cNvGrpSpPr/>
          <p:nvPr/>
        </p:nvGrpSpPr>
        <p:grpSpPr>
          <a:xfrm>
            <a:off x="4982380" y="9422173"/>
            <a:ext cx="1878037" cy="889961"/>
            <a:chOff x="2161120" y="11952536"/>
            <a:chExt cx="1521548" cy="850959"/>
          </a:xfrm>
        </p:grpSpPr>
        <p:grpSp>
          <p:nvGrpSpPr>
            <p:cNvPr id="325" name="Group 324">
              <a:extLst>
                <a:ext uri="{FF2B5EF4-FFF2-40B4-BE49-F238E27FC236}">
                  <a16:creationId xmlns:a16="http://schemas.microsoft.com/office/drawing/2014/main" id="{46BB852A-A745-E04E-8455-9E347B325DC2}"/>
                </a:ext>
              </a:extLst>
            </p:cNvPr>
            <p:cNvGrpSpPr/>
            <p:nvPr/>
          </p:nvGrpSpPr>
          <p:grpSpPr>
            <a:xfrm>
              <a:off x="2449403" y="11952536"/>
              <a:ext cx="1233265" cy="850959"/>
              <a:chOff x="3004247" y="13950616"/>
              <a:chExt cx="1233265" cy="850959"/>
            </a:xfrm>
          </p:grpSpPr>
          <p:cxnSp>
            <p:nvCxnSpPr>
              <p:cNvPr id="327" name="Straight Connector 326">
                <a:extLst>
                  <a:ext uri="{FF2B5EF4-FFF2-40B4-BE49-F238E27FC236}">
                    <a16:creationId xmlns:a16="http://schemas.microsoft.com/office/drawing/2014/main" id="{B672D31C-1F0F-2A48-902A-2E9165EBF6E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161063" y="13950616"/>
                <a:ext cx="0" cy="797619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8" name="TextBox 327">
                <a:extLst>
                  <a:ext uri="{FF2B5EF4-FFF2-40B4-BE49-F238E27FC236}">
                    <a16:creationId xmlns:a16="http://schemas.microsoft.com/office/drawing/2014/main" id="{D29565C7-5D13-5142-864E-37ECCA22138B}"/>
                  </a:ext>
                </a:extLst>
              </p:cNvPr>
              <p:cNvSpPr txBox="1"/>
              <p:nvPr/>
            </p:nvSpPr>
            <p:spPr>
              <a:xfrm>
                <a:off x="3004247" y="14271855"/>
                <a:ext cx="1233265" cy="5297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How important were key individuals in securing Civil Rights?</a:t>
                </a:r>
              </a:p>
            </p:txBody>
          </p:sp>
        </p:grpSp>
        <p:pic>
          <p:nvPicPr>
            <p:cNvPr id="326" name="Graphic 185">
              <a:extLst>
                <a:ext uri="{FF2B5EF4-FFF2-40B4-BE49-F238E27FC236}">
                  <a16:creationId xmlns:a16="http://schemas.microsoft.com/office/drawing/2014/main" id="{8809C4C8-19BF-1B41-91CD-F552E842B85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161120" y="12354222"/>
              <a:ext cx="292821" cy="360859"/>
            </a:xfrm>
            <a:prstGeom prst="rect">
              <a:avLst/>
            </a:prstGeom>
          </p:spPr>
        </p:pic>
      </p:grpSp>
      <p:grpSp>
        <p:nvGrpSpPr>
          <p:cNvPr id="329" name="Group 328">
            <a:extLst>
              <a:ext uri="{FF2B5EF4-FFF2-40B4-BE49-F238E27FC236}">
                <a16:creationId xmlns:a16="http://schemas.microsoft.com/office/drawing/2014/main" id="{04D279F7-8A4B-BD40-9080-EAD269EFF906}"/>
              </a:ext>
            </a:extLst>
          </p:cNvPr>
          <p:cNvGrpSpPr/>
          <p:nvPr/>
        </p:nvGrpSpPr>
        <p:grpSpPr>
          <a:xfrm>
            <a:off x="6841052" y="9384494"/>
            <a:ext cx="1878037" cy="886953"/>
            <a:chOff x="2161120" y="11955412"/>
            <a:chExt cx="1521548" cy="848083"/>
          </a:xfrm>
        </p:grpSpPr>
        <p:grpSp>
          <p:nvGrpSpPr>
            <p:cNvPr id="330" name="Group 329">
              <a:extLst>
                <a:ext uri="{FF2B5EF4-FFF2-40B4-BE49-F238E27FC236}">
                  <a16:creationId xmlns:a16="http://schemas.microsoft.com/office/drawing/2014/main" id="{E0C908F0-A649-8340-AAF4-B1E3E502833A}"/>
                </a:ext>
              </a:extLst>
            </p:cNvPr>
            <p:cNvGrpSpPr/>
            <p:nvPr/>
          </p:nvGrpSpPr>
          <p:grpSpPr>
            <a:xfrm>
              <a:off x="2449403" y="11955412"/>
              <a:ext cx="1233265" cy="848083"/>
              <a:chOff x="3004247" y="13953492"/>
              <a:chExt cx="1233265" cy="848083"/>
            </a:xfrm>
          </p:grpSpPr>
          <p:cxnSp>
            <p:nvCxnSpPr>
              <p:cNvPr id="332" name="Straight Connector 331">
                <a:extLst>
                  <a:ext uri="{FF2B5EF4-FFF2-40B4-BE49-F238E27FC236}">
                    <a16:creationId xmlns:a16="http://schemas.microsoft.com/office/drawing/2014/main" id="{6ECCF7E9-AA98-5144-8EE9-040CE48C2CD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117306" y="13953492"/>
                <a:ext cx="0" cy="797619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3" name="TextBox 332">
                <a:extLst>
                  <a:ext uri="{FF2B5EF4-FFF2-40B4-BE49-F238E27FC236}">
                    <a16:creationId xmlns:a16="http://schemas.microsoft.com/office/drawing/2014/main" id="{4B0EB650-44AF-3B49-BCDC-709754E15CCB}"/>
                  </a:ext>
                </a:extLst>
              </p:cNvPr>
              <p:cNvSpPr txBox="1"/>
              <p:nvPr/>
            </p:nvSpPr>
            <p:spPr>
              <a:xfrm>
                <a:off x="3004247" y="14271855"/>
                <a:ext cx="1233265" cy="5297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Research on the Civil Rights Movement in the USA</a:t>
                </a:r>
              </a:p>
            </p:txBody>
          </p:sp>
        </p:grpSp>
        <p:pic>
          <p:nvPicPr>
            <p:cNvPr id="331" name="Graphic 185">
              <a:extLst>
                <a:ext uri="{FF2B5EF4-FFF2-40B4-BE49-F238E27FC236}">
                  <a16:creationId xmlns:a16="http://schemas.microsoft.com/office/drawing/2014/main" id="{4B1F4580-506A-0947-8555-F99AE3E44DE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161120" y="12354222"/>
              <a:ext cx="292821" cy="360859"/>
            </a:xfrm>
            <a:prstGeom prst="rect">
              <a:avLst/>
            </a:prstGeom>
          </p:spPr>
        </p:pic>
      </p:grpSp>
      <p:grpSp>
        <p:nvGrpSpPr>
          <p:cNvPr id="334" name="Group 333">
            <a:extLst>
              <a:ext uri="{FF2B5EF4-FFF2-40B4-BE49-F238E27FC236}">
                <a16:creationId xmlns:a16="http://schemas.microsoft.com/office/drawing/2014/main" id="{473F876D-11A7-9044-847D-B79201D91219}"/>
              </a:ext>
            </a:extLst>
          </p:cNvPr>
          <p:cNvGrpSpPr/>
          <p:nvPr/>
        </p:nvGrpSpPr>
        <p:grpSpPr>
          <a:xfrm>
            <a:off x="4692918" y="1735386"/>
            <a:ext cx="1879311" cy="803006"/>
            <a:chOff x="2161120" y="12345828"/>
            <a:chExt cx="1522580" cy="767816"/>
          </a:xfrm>
        </p:grpSpPr>
        <p:grpSp>
          <p:nvGrpSpPr>
            <p:cNvPr id="335" name="Group 334">
              <a:extLst>
                <a:ext uri="{FF2B5EF4-FFF2-40B4-BE49-F238E27FC236}">
                  <a16:creationId xmlns:a16="http://schemas.microsoft.com/office/drawing/2014/main" id="{FC05D68A-BF44-5549-9FA3-D8BD66EAA5A8}"/>
                </a:ext>
              </a:extLst>
            </p:cNvPr>
            <p:cNvGrpSpPr/>
            <p:nvPr/>
          </p:nvGrpSpPr>
          <p:grpSpPr>
            <a:xfrm>
              <a:off x="2450435" y="12345828"/>
              <a:ext cx="1233265" cy="767816"/>
              <a:chOff x="3005279" y="14343908"/>
              <a:chExt cx="1233265" cy="767816"/>
            </a:xfrm>
          </p:grpSpPr>
          <p:cxnSp>
            <p:nvCxnSpPr>
              <p:cNvPr id="337" name="Straight Connector 336">
                <a:extLst>
                  <a:ext uri="{FF2B5EF4-FFF2-40B4-BE49-F238E27FC236}">
                    <a16:creationId xmlns:a16="http://schemas.microsoft.com/office/drawing/2014/main" id="{D14588EA-3297-0D46-955A-C65C4841AC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68586" y="14762492"/>
                <a:ext cx="0" cy="349232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8" name="TextBox 337">
                <a:extLst>
                  <a:ext uri="{FF2B5EF4-FFF2-40B4-BE49-F238E27FC236}">
                    <a16:creationId xmlns:a16="http://schemas.microsoft.com/office/drawing/2014/main" id="{C777C9BE-9BE5-1342-9C32-452A04001D80}"/>
                  </a:ext>
                </a:extLst>
              </p:cNvPr>
              <p:cNvSpPr txBox="1"/>
              <p:nvPr/>
            </p:nvSpPr>
            <p:spPr>
              <a:xfrm>
                <a:off x="3005279" y="14343908"/>
                <a:ext cx="1233265" cy="38257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Historical Investigation completed</a:t>
                </a:r>
              </a:p>
            </p:txBody>
          </p:sp>
        </p:grpSp>
        <p:pic>
          <p:nvPicPr>
            <p:cNvPr id="336" name="Graphic 185">
              <a:extLst>
                <a:ext uri="{FF2B5EF4-FFF2-40B4-BE49-F238E27FC236}">
                  <a16:creationId xmlns:a16="http://schemas.microsoft.com/office/drawing/2014/main" id="{E712631C-A90C-4341-B99B-4FA28E01EE6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161120" y="12354222"/>
              <a:ext cx="292821" cy="360859"/>
            </a:xfrm>
            <a:prstGeom prst="rect">
              <a:avLst/>
            </a:prstGeom>
          </p:spPr>
        </p:pic>
      </p:grpSp>
      <p:pic>
        <p:nvPicPr>
          <p:cNvPr id="339" name="Picture 2" descr="Improve Skill Icons - Download Free Vector Icons | Noun Project">
            <a:extLst>
              <a:ext uri="{FF2B5EF4-FFF2-40B4-BE49-F238E27FC236}">
                <a16:creationId xmlns:a16="http://schemas.microsoft.com/office/drawing/2014/main" id="{F8C04552-825B-154E-B31A-14D01B3808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2361" y="9118207"/>
            <a:ext cx="378382" cy="40011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40" name="TextBox 339">
            <a:extLst>
              <a:ext uri="{FF2B5EF4-FFF2-40B4-BE49-F238E27FC236}">
                <a16:creationId xmlns:a16="http://schemas.microsoft.com/office/drawing/2014/main" id="{F99DF868-165B-6742-AA39-A40936FD4F84}"/>
              </a:ext>
            </a:extLst>
          </p:cNvPr>
          <p:cNvSpPr txBox="1"/>
          <p:nvPr/>
        </p:nvSpPr>
        <p:spPr>
          <a:xfrm>
            <a:off x="5716823" y="9118207"/>
            <a:ext cx="84469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/>
              <a:t>Y12 Mock exams</a:t>
            </a:r>
          </a:p>
        </p:txBody>
      </p:sp>
      <p:pic>
        <p:nvPicPr>
          <p:cNvPr id="341" name="Picture 4" descr="Going Upstairs Vector Images (over 220)">
            <a:extLst>
              <a:ext uri="{FF2B5EF4-FFF2-40B4-BE49-F238E27FC236}">
                <a16:creationId xmlns:a16="http://schemas.microsoft.com/office/drawing/2014/main" id="{0905E197-F151-B94D-8321-6B8F973565C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72" r="8227"/>
          <a:stretch/>
        </p:blipFill>
        <p:spPr bwMode="auto">
          <a:xfrm flipH="1">
            <a:off x="433731" y="1818848"/>
            <a:ext cx="764834" cy="965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2" name="TextBox 341">
            <a:extLst>
              <a:ext uri="{FF2B5EF4-FFF2-40B4-BE49-F238E27FC236}">
                <a16:creationId xmlns:a16="http://schemas.microsoft.com/office/drawing/2014/main" id="{BE4B1A16-0D34-A541-84DC-66C3A7A73616}"/>
              </a:ext>
            </a:extLst>
          </p:cNvPr>
          <p:cNvSpPr txBox="1"/>
          <p:nvPr/>
        </p:nvSpPr>
        <p:spPr>
          <a:xfrm>
            <a:off x="427427" y="2801289"/>
            <a:ext cx="735968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/>
              <a:t>Ready for your next step</a:t>
            </a:r>
          </a:p>
        </p:txBody>
      </p:sp>
      <p:grpSp>
        <p:nvGrpSpPr>
          <p:cNvPr id="344" name="Group 343">
            <a:extLst>
              <a:ext uri="{FF2B5EF4-FFF2-40B4-BE49-F238E27FC236}">
                <a16:creationId xmlns:a16="http://schemas.microsoft.com/office/drawing/2014/main" id="{A6944AA8-2FE7-D644-8927-64852BD5D979}"/>
              </a:ext>
            </a:extLst>
          </p:cNvPr>
          <p:cNvGrpSpPr/>
          <p:nvPr/>
        </p:nvGrpSpPr>
        <p:grpSpPr>
          <a:xfrm>
            <a:off x="7661218" y="14407866"/>
            <a:ext cx="1664085" cy="553998"/>
            <a:chOff x="1884583" y="12474157"/>
            <a:chExt cx="1348208" cy="529720"/>
          </a:xfrm>
        </p:grpSpPr>
        <p:sp>
          <p:nvSpPr>
            <p:cNvPr id="348" name="TextBox 347">
              <a:extLst>
                <a:ext uri="{FF2B5EF4-FFF2-40B4-BE49-F238E27FC236}">
                  <a16:creationId xmlns:a16="http://schemas.microsoft.com/office/drawing/2014/main" id="{60D09126-F17E-6A4E-9708-0146B4155F37}"/>
                </a:ext>
              </a:extLst>
            </p:cNvPr>
            <p:cNvSpPr txBox="1"/>
            <p:nvPr/>
          </p:nvSpPr>
          <p:spPr>
            <a:xfrm>
              <a:off x="2149176" y="12474157"/>
              <a:ext cx="1083615" cy="5297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GB" sz="1000" b="1" dirty="0"/>
                <a:t>Unit 1: </a:t>
              </a:r>
              <a:r>
                <a:rPr lang="en-GB" sz="1000" dirty="0"/>
                <a:t>Stuart Britain and the Crisis of the Monarchy 1603-1702</a:t>
              </a:r>
            </a:p>
          </p:txBody>
        </p:sp>
        <p:pic>
          <p:nvPicPr>
            <p:cNvPr id="346" name="Graphic 185" descr="Crown with solid fill">
              <a:extLst>
                <a:ext uri="{FF2B5EF4-FFF2-40B4-BE49-F238E27FC236}">
                  <a16:creationId xmlns:a16="http://schemas.microsoft.com/office/drawing/2014/main" id="{B985973E-8EBC-C643-AB46-61B3D89EAA8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/>
          </p:blipFill>
          <p:spPr>
            <a:xfrm>
              <a:off x="1884583" y="12553550"/>
              <a:ext cx="305760" cy="360859"/>
            </a:xfrm>
            <a:prstGeom prst="rect">
              <a:avLst/>
            </a:prstGeom>
          </p:spPr>
        </p:pic>
      </p:grpSp>
      <p:cxnSp>
        <p:nvCxnSpPr>
          <p:cNvPr id="354" name="Straight Connector 353">
            <a:extLst>
              <a:ext uri="{FF2B5EF4-FFF2-40B4-BE49-F238E27FC236}">
                <a16:creationId xmlns:a16="http://schemas.microsoft.com/office/drawing/2014/main" id="{449F5523-912C-7440-9D60-4D253D4F95FF}"/>
              </a:ext>
            </a:extLst>
          </p:cNvPr>
          <p:cNvCxnSpPr>
            <a:cxnSpLocks/>
            <a:stCxn id="346" idx="2"/>
          </p:cNvCxnSpPr>
          <p:nvPr/>
        </p:nvCxnSpPr>
        <p:spPr>
          <a:xfrm>
            <a:off x="7849917" y="14868296"/>
            <a:ext cx="0" cy="18150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8" name="Group 357">
            <a:extLst>
              <a:ext uri="{FF2B5EF4-FFF2-40B4-BE49-F238E27FC236}">
                <a16:creationId xmlns:a16="http://schemas.microsoft.com/office/drawing/2014/main" id="{F2E98ECF-B15B-AF4E-B205-DDF2EE98905E}"/>
              </a:ext>
            </a:extLst>
          </p:cNvPr>
          <p:cNvGrpSpPr/>
          <p:nvPr/>
        </p:nvGrpSpPr>
        <p:grpSpPr>
          <a:xfrm>
            <a:off x="7176675" y="16534246"/>
            <a:ext cx="2001638" cy="730758"/>
            <a:chOff x="2406009" y="12172467"/>
            <a:chExt cx="1621686" cy="698733"/>
          </a:xfrm>
        </p:grpSpPr>
        <p:grpSp>
          <p:nvGrpSpPr>
            <p:cNvPr id="359" name="Group 358">
              <a:extLst>
                <a:ext uri="{FF2B5EF4-FFF2-40B4-BE49-F238E27FC236}">
                  <a16:creationId xmlns:a16="http://schemas.microsoft.com/office/drawing/2014/main" id="{143AA447-D26C-7C4C-A537-791302F7BE67}"/>
                </a:ext>
              </a:extLst>
            </p:cNvPr>
            <p:cNvGrpSpPr/>
            <p:nvPr/>
          </p:nvGrpSpPr>
          <p:grpSpPr>
            <a:xfrm>
              <a:off x="2794430" y="12172467"/>
              <a:ext cx="1233265" cy="698733"/>
              <a:chOff x="3349274" y="14170547"/>
              <a:chExt cx="1233265" cy="698733"/>
            </a:xfrm>
          </p:grpSpPr>
          <p:cxnSp>
            <p:nvCxnSpPr>
              <p:cNvPr id="361" name="Straight Connector 360">
                <a:extLst>
                  <a:ext uri="{FF2B5EF4-FFF2-40B4-BE49-F238E27FC236}">
                    <a16:creationId xmlns:a16="http://schemas.microsoft.com/office/drawing/2014/main" id="{C4B2054C-7A64-634E-B012-7D5B8B7805F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482514" y="14170547"/>
                <a:ext cx="0" cy="555937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2" name="TextBox 361">
                <a:extLst>
                  <a:ext uri="{FF2B5EF4-FFF2-40B4-BE49-F238E27FC236}">
                    <a16:creationId xmlns:a16="http://schemas.microsoft.com/office/drawing/2014/main" id="{F2C595F8-114E-F74B-92AA-56C6B8742E61}"/>
                  </a:ext>
                </a:extLst>
              </p:cNvPr>
              <p:cNvSpPr txBox="1"/>
              <p:nvPr/>
            </p:nvSpPr>
            <p:spPr>
              <a:xfrm>
                <a:off x="3349274" y="14339560"/>
                <a:ext cx="1233265" cy="5297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000" b="1" dirty="0"/>
                  <a:t>Unit 2: </a:t>
                </a:r>
                <a:r>
                  <a:rPr lang="en-GB" sz="1000" dirty="0"/>
                  <a:t>Russia 1917-1953: Revolution and Dictatorship</a:t>
                </a:r>
              </a:p>
            </p:txBody>
          </p:sp>
        </p:grpSp>
        <p:pic>
          <p:nvPicPr>
            <p:cNvPr id="360" name="Graphic 185">
              <a:extLst>
                <a:ext uri="{FF2B5EF4-FFF2-40B4-BE49-F238E27FC236}">
                  <a16:creationId xmlns:a16="http://schemas.microsoft.com/office/drawing/2014/main" id="{C490153F-39D3-E749-91D1-254E8B2DBBA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406009" y="12352884"/>
              <a:ext cx="382201" cy="360859"/>
            </a:xfrm>
            <a:prstGeom prst="rect">
              <a:avLst/>
            </a:prstGeom>
          </p:spPr>
        </p:pic>
      </p:grpSp>
      <p:grpSp>
        <p:nvGrpSpPr>
          <p:cNvPr id="364" name="Group 363">
            <a:extLst>
              <a:ext uri="{FF2B5EF4-FFF2-40B4-BE49-F238E27FC236}">
                <a16:creationId xmlns:a16="http://schemas.microsoft.com/office/drawing/2014/main" id="{C56079E0-AB8E-5C49-B0DF-B4B6EA516876}"/>
              </a:ext>
            </a:extLst>
          </p:cNvPr>
          <p:cNvGrpSpPr/>
          <p:nvPr/>
        </p:nvGrpSpPr>
        <p:grpSpPr>
          <a:xfrm>
            <a:off x="8486788" y="15364925"/>
            <a:ext cx="993565" cy="1239112"/>
            <a:chOff x="2437177" y="11680179"/>
            <a:chExt cx="804965" cy="1184813"/>
          </a:xfrm>
        </p:grpSpPr>
        <p:grpSp>
          <p:nvGrpSpPr>
            <p:cNvPr id="365" name="Group 364">
              <a:extLst>
                <a:ext uri="{FF2B5EF4-FFF2-40B4-BE49-F238E27FC236}">
                  <a16:creationId xmlns:a16="http://schemas.microsoft.com/office/drawing/2014/main" id="{31D0232F-4365-C140-A67F-25AF36502F11}"/>
                </a:ext>
              </a:extLst>
            </p:cNvPr>
            <p:cNvGrpSpPr/>
            <p:nvPr/>
          </p:nvGrpSpPr>
          <p:grpSpPr>
            <a:xfrm>
              <a:off x="2437177" y="11680179"/>
              <a:ext cx="804965" cy="824009"/>
              <a:chOff x="2992021" y="13678259"/>
              <a:chExt cx="804965" cy="824009"/>
            </a:xfrm>
          </p:grpSpPr>
          <p:cxnSp>
            <p:nvCxnSpPr>
              <p:cNvPr id="367" name="Straight Connector 366">
                <a:extLst>
                  <a:ext uri="{FF2B5EF4-FFF2-40B4-BE49-F238E27FC236}">
                    <a16:creationId xmlns:a16="http://schemas.microsoft.com/office/drawing/2014/main" id="{A4172E28-A673-AE44-9BCD-B0FE9902139E}"/>
                  </a:ext>
                </a:extLst>
              </p:cNvPr>
              <p:cNvCxnSpPr>
                <a:cxnSpLocks/>
                <a:stCxn id="368" idx="1"/>
              </p:cNvCxnSpPr>
              <p:nvPr/>
            </p:nvCxnSpPr>
            <p:spPr>
              <a:xfrm flipH="1">
                <a:off x="2992021" y="14090264"/>
                <a:ext cx="106769" cy="13042"/>
              </a:xfrm>
              <a:prstGeom prst="line">
                <a:avLst/>
              </a:prstGeom>
              <a:ln w="19050">
                <a:solidFill>
                  <a:srgbClr val="00B0F0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8" name="TextBox 367">
                <a:extLst>
                  <a:ext uri="{FF2B5EF4-FFF2-40B4-BE49-F238E27FC236}">
                    <a16:creationId xmlns:a16="http://schemas.microsoft.com/office/drawing/2014/main" id="{D0C9ADA1-142C-3B44-9931-DAA591349387}"/>
                  </a:ext>
                </a:extLst>
              </p:cNvPr>
              <p:cNvSpPr txBox="1"/>
              <p:nvPr/>
            </p:nvSpPr>
            <p:spPr>
              <a:xfrm>
                <a:off x="3098789" y="13678259"/>
                <a:ext cx="698197" cy="82400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000" b="1" dirty="0"/>
                  <a:t>Unit 3: </a:t>
                </a:r>
                <a:r>
                  <a:rPr lang="en-GB" sz="1000" dirty="0"/>
                  <a:t>NEA Historical Investigation</a:t>
                </a:r>
              </a:p>
              <a:p>
                <a:r>
                  <a:rPr lang="en-GB" sz="1000" dirty="0"/>
                  <a:t>Civil Rights in the USA</a:t>
                </a:r>
              </a:p>
            </p:txBody>
          </p:sp>
        </p:grpSp>
        <p:pic>
          <p:nvPicPr>
            <p:cNvPr id="366" name="Graphic 185">
              <a:extLst>
                <a:ext uri="{FF2B5EF4-FFF2-40B4-BE49-F238E27FC236}">
                  <a16:creationId xmlns:a16="http://schemas.microsoft.com/office/drawing/2014/main" id="{612A9039-8FDF-4E44-BB21-75565157177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768309" y="12504133"/>
              <a:ext cx="292821" cy="3608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50270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AE7ED6C182ED408A69B174A1B81E82" ma:contentTypeVersion="18" ma:contentTypeDescription="Create a new document." ma:contentTypeScope="" ma:versionID="128cbba7d7b969790eed124b066b4716">
  <xsd:schema xmlns:xsd="http://www.w3.org/2001/XMLSchema" xmlns:xs="http://www.w3.org/2001/XMLSchema" xmlns:p="http://schemas.microsoft.com/office/2006/metadata/properties" xmlns:ns2="91c74df8-1e46-45b4-bd67-b5e67cb8cfb2" xmlns:ns3="912e7bfb-0f1d-4096-82cb-c34f89414f40" targetNamespace="http://schemas.microsoft.com/office/2006/metadata/properties" ma:root="true" ma:fieldsID="444bed5e30ae8852ea223d6d792cf481" ns2:_="" ns3:_="">
    <xsd:import namespace="91c74df8-1e46-45b4-bd67-b5e67cb8cfb2"/>
    <xsd:import namespace="912e7bfb-0f1d-4096-82cb-c34f89414f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c74df8-1e46-45b4-bd67-b5e67cb8cf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bea0db1e-6074-4392-8ead-a15cfd0464a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2e7bfb-0f1d-4096-82cb-c34f89414f4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e63ae3a-8fb2-4425-9368-146fce48696f}" ma:internalName="TaxCatchAll" ma:showField="CatchAllData" ma:web="912e7bfb-0f1d-4096-82cb-c34f89414f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FA0E724-0444-4421-A03E-A087BEE0FA0F}"/>
</file>

<file path=customXml/itemProps2.xml><?xml version="1.0" encoding="utf-8"?>
<ds:datastoreItem xmlns:ds="http://schemas.openxmlformats.org/officeDocument/2006/customXml" ds:itemID="{BDDADB47-3E51-4987-9693-BF98C2BF0690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16036</TotalTime>
  <Words>1071</Words>
  <Application>Microsoft Office PowerPoint</Application>
  <PresentationFormat>Custom</PresentationFormat>
  <Paragraphs>165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Peachey</dc:creator>
  <cp:lastModifiedBy>Mr Whipp</cp:lastModifiedBy>
  <cp:revision>299</cp:revision>
  <cp:lastPrinted>2019-10-07T07:04:47Z</cp:lastPrinted>
  <dcterms:created xsi:type="dcterms:W3CDTF">2018-02-08T08:28:53Z</dcterms:created>
  <dcterms:modified xsi:type="dcterms:W3CDTF">2022-07-14T07:53:38Z</dcterms:modified>
</cp:coreProperties>
</file>