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6889750" cy="10018713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CC00"/>
    <a:srgbClr val="F8B308"/>
    <a:srgbClr val="FE5E00"/>
    <a:srgbClr val="00FF00"/>
    <a:srgbClr val="FF99FF"/>
    <a:srgbClr val="FFCCFF"/>
    <a:srgbClr val="144856"/>
    <a:srgbClr val="175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C6C8A9-81DB-4AD8-A49D-C213D4667920}" v="66" dt="2024-09-05T12:45:38.3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833" autoAdjust="0"/>
  </p:normalViewPr>
  <p:slideViewPr>
    <p:cSldViewPr snapToGrid="0">
      <p:cViewPr>
        <p:scale>
          <a:sx n="66" d="100"/>
          <a:sy n="66" d="100"/>
        </p:scale>
        <p:origin x="1838" y="20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309" cy="50149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832" y="0"/>
            <a:ext cx="2986309" cy="50149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3013" y="1252538"/>
            <a:ext cx="186372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654" y="4821096"/>
            <a:ext cx="5512444" cy="394467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216"/>
            <a:ext cx="2986309" cy="50149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832" y="9517216"/>
            <a:ext cx="2986309" cy="50149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3013" y="1252538"/>
            <a:ext cx="1863725" cy="3381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26" Type="http://schemas.openxmlformats.org/officeDocument/2006/relationships/image" Target="../media/image23.png"/><Relationship Id="rId3" Type="http://schemas.openxmlformats.org/officeDocument/2006/relationships/image" Target="../media/image1.jpeg"/><Relationship Id="rId21" Type="http://schemas.openxmlformats.org/officeDocument/2006/relationships/image" Target="../media/image19.jpeg"/><Relationship Id="rId7" Type="http://schemas.openxmlformats.org/officeDocument/2006/relationships/image" Target="../media/image5.jpeg"/><Relationship Id="rId12" Type="http://schemas.openxmlformats.org/officeDocument/2006/relationships/image" Target="../media/image10.jpg"/><Relationship Id="rId17" Type="http://schemas.openxmlformats.org/officeDocument/2006/relationships/image" Target="../media/image15.png"/><Relationship Id="rId25" Type="http://schemas.openxmlformats.org/officeDocument/2006/relationships/image" Target="../media/image22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24" Type="http://schemas.openxmlformats.org/officeDocument/2006/relationships/hyperlink" Target="https://www.publicdomainpictures.net/view-image.php?image=34852&amp;picture=&amp;jazyk=FR" TargetMode="External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23" Type="http://schemas.openxmlformats.org/officeDocument/2006/relationships/image" Target="../media/image21.jpe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553080">
            <a:off x="1277301" y="13083974"/>
            <a:ext cx="3250323" cy="3457282"/>
          </a:xfrm>
          <a:prstGeom prst="blockArc">
            <a:avLst>
              <a:gd name="adj1" fmla="val 10879163"/>
              <a:gd name="adj2" fmla="val 20170414"/>
              <a:gd name="adj3" fmla="val 30549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2696808" y="15426688"/>
            <a:ext cx="5842458" cy="100287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 Story-Telling Skills</a:t>
            </a:r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324134" y="10976906"/>
            <a:ext cx="3169937" cy="3250885"/>
          </a:xfrm>
          <a:prstGeom prst="blockArc">
            <a:avLst>
              <a:gd name="adj1" fmla="val 10692523"/>
              <a:gd name="adj2" fmla="val 33583"/>
              <a:gd name="adj3" fmla="val 29479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2404969" y="13256703"/>
            <a:ext cx="5522817" cy="95077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631809" y="11013855"/>
            <a:ext cx="5360924" cy="9216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1160260" y="8331136"/>
            <a:ext cx="3205917" cy="4017074"/>
          </a:xfrm>
          <a:prstGeom prst="blockArc">
            <a:avLst>
              <a:gd name="adj1" fmla="val 10180899"/>
              <a:gd name="adj2" fmla="val 21197177"/>
              <a:gd name="adj3" fmla="val 28508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278469" y="6292434"/>
            <a:ext cx="3328525" cy="3433743"/>
          </a:xfrm>
          <a:prstGeom prst="blockArc">
            <a:avLst>
              <a:gd name="adj1" fmla="val 10793688"/>
              <a:gd name="adj2" fmla="val 21541939"/>
              <a:gd name="adj3" fmla="val 2764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518830" y="8746274"/>
            <a:ext cx="5575657" cy="931913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440029" y="6336113"/>
            <a:ext cx="5549856" cy="93511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807871" y="3808185"/>
            <a:ext cx="3345855" cy="3571663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087982" y="1501386"/>
            <a:ext cx="3119154" cy="3600292"/>
          </a:xfrm>
          <a:prstGeom prst="blockArc">
            <a:avLst>
              <a:gd name="adj1" fmla="val 11091293"/>
              <a:gd name="adj2" fmla="val 569901"/>
              <a:gd name="adj3" fmla="val 2718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370081" y="3924682"/>
            <a:ext cx="5772402" cy="93642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93022D3B-34E7-7A4B-A8E5-560DEA516668}"/>
              </a:ext>
            </a:extLst>
          </p:cNvPr>
          <p:cNvSpPr/>
          <p:nvPr/>
        </p:nvSpPr>
        <p:spPr>
          <a:xfrm>
            <a:off x="3556774" y="6245993"/>
            <a:ext cx="1214980" cy="119375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84983B9C-0FBB-A043-AF69-BE33CCD6172D}"/>
              </a:ext>
            </a:extLst>
          </p:cNvPr>
          <p:cNvSpPr/>
          <p:nvPr/>
        </p:nvSpPr>
        <p:spPr>
          <a:xfrm>
            <a:off x="3750586" y="6375433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3403938" y="8629609"/>
            <a:ext cx="1211164" cy="1228771"/>
          </a:xfrm>
          <a:prstGeom prst="ellipse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3549937" y="8775321"/>
            <a:ext cx="947307" cy="9394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A716D0B4-6237-2645-A384-C1B927AF0552}"/>
              </a:ext>
            </a:extLst>
          </p:cNvPr>
          <p:cNvSpPr/>
          <p:nvPr/>
        </p:nvSpPr>
        <p:spPr>
          <a:xfrm>
            <a:off x="6452288" y="13135326"/>
            <a:ext cx="1214980" cy="118578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7112001F-C49E-A041-A930-D9070852FCB6}"/>
              </a:ext>
            </a:extLst>
          </p:cNvPr>
          <p:cNvSpPr/>
          <p:nvPr/>
        </p:nvSpPr>
        <p:spPr>
          <a:xfrm>
            <a:off x="6653962" y="13333502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355840" y="1755875"/>
            <a:ext cx="6271208" cy="85269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3AE9E14-E10F-B948-9B98-448B424F5230}"/>
              </a:ext>
            </a:extLst>
          </p:cNvPr>
          <p:cNvSpPr/>
          <p:nvPr/>
        </p:nvSpPr>
        <p:spPr>
          <a:xfrm>
            <a:off x="5051033" y="3722910"/>
            <a:ext cx="1214980" cy="130486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4223162F-40D5-754F-8102-37C01098A339}"/>
              </a:ext>
            </a:extLst>
          </p:cNvPr>
          <p:cNvSpPr/>
          <p:nvPr/>
        </p:nvSpPr>
        <p:spPr>
          <a:xfrm>
            <a:off x="5226987" y="3928902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371486" y="1787600"/>
            <a:ext cx="1231914" cy="806932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6682202" y="13364894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3584866" y="8858789"/>
            <a:ext cx="903997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5ED9127-A30D-104E-8EB4-510CC7FB4FC3}"/>
              </a:ext>
            </a:extLst>
          </p:cNvPr>
          <p:cNvSpPr txBox="1"/>
          <p:nvPr/>
        </p:nvSpPr>
        <p:spPr>
          <a:xfrm>
            <a:off x="3680325" y="6392829"/>
            <a:ext cx="891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EF93840-4D42-2E4E-BB42-2F6115088283}"/>
              </a:ext>
            </a:extLst>
          </p:cNvPr>
          <p:cNvSpPr txBox="1"/>
          <p:nvPr/>
        </p:nvSpPr>
        <p:spPr>
          <a:xfrm>
            <a:off x="5250436" y="3999419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8237755" y="15318542"/>
            <a:ext cx="1214980" cy="1304869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8441836" y="15517880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A47D14-6621-B142-8EB1-01BD03E6B204}"/>
              </a:ext>
            </a:extLst>
          </p:cNvPr>
          <p:cNvSpPr txBox="1"/>
          <p:nvPr/>
        </p:nvSpPr>
        <p:spPr>
          <a:xfrm>
            <a:off x="8464596" y="15387090"/>
            <a:ext cx="841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  </a:t>
            </a:r>
          </a:p>
          <a:p>
            <a:pPr algn="ctr"/>
            <a:r>
              <a:rPr lang="en-US" sz="4800" b="1" dirty="0"/>
              <a:t>7</a:t>
            </a:r>
          </a:p>
        </p:txBody>
      </p: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0AF55C32-4F4F-430B-A782-5DC4E7D18DA8}"/>
              </a:ext>
            </a:extLst>
          </p:cNvPr>
          <p:cNvCxnSpPr>
            <a:cxnSpLocks/>
          </p:cNvCxnSpPr>
          <p:nvPr/>
        </p:nvCxnSpPr>
        <p:spPr>
          <a:xfrm>
            <a:off x="4481449" y="11211833"/>
            <a:ext cx="0" cy="615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TextBox 370">
            <a:extLst>
              <a:ext uri="{FF2B5EF4-FFF2-40B4-BE49-F238E27FC236}">
                <a16:creationId xmlns:a16="http://schemas.microsoft.com/office/drawing/2014/main" id="{3F0276F6-94E0-4DAD-BA12-6B739B52848B}"/>
              </a:ext>
            </a:extLst>
          </p:cNvPr>
          <p:cNvSpPr txBox="1"/>
          <p:nvPr/>
        </p:nvSpPr>
        <p:spPr>
          <a:xfrm>
            <a:off x="3836862" y="15393076"/>
            <a:ext cx="2603012" cy="916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rgbClr val="FFC000"/>
                </a:solidFill>
              </a:rPr>
              <a:t>Assessment</a:t>
            </a:r>
            <a:r>
              <a:rPr lang="en-GB" dirty="0">
                <a:solidFill>
                  <a:srgbClr val="FFC000"/>
                </a:solidFill>
              </a:rPr>
              <a:t>:</a:t>
            </a:r>
          </a:p>
          <a:p>
            <a:r>
              <a:rPr lang="en-GB" sz="1600" dirty="0">
                <a:solidFill>
                  <a:srgbClr val="FFC000"/>
                </a:solidFill>
              </a:rPr>
              <a:t>Creating</a:t>
            </a:r>
          </a:p>
          <a:p>
            <a:r>
              <a:rPr lang="en-GB" sz="1600" dirty="0">
                <a:solidFill>
                  <a:srgbClr val="FFC000"/>
                </a:solidFill>
              </a:rPr>
              <a:t>Responding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6A5E2257-65DA-4027-844E-4A0514B215B7}"/>
              </a:ext>
            </a:extLst>
          </p:cNvPr>
          <p:cNvSpPr txBox="1"/>
          <p:nvPr/>
        </p:nvSpPr>
        <p:spPr>
          <a:xfrm>
            <a:off x="2901952" y="13705426"/>
            <a:ext cx="941283" cy="423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Manor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38877F1C-309F-4559-AE7D-41CA0AD43262}"/>
              </a:ext>
            </a:extLst>
          </p:cNvPr>
          <p:cNvSpPr txBox="1"/>
          <p:nvPr/>
        </p:nvSpPr>
        <p:spPr>
          <a:xfrm>
            <a:off x="2528918" y="13439372"/>
            <a:ext cx="1616980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Darkwood</a:t>
            </a:r>
            <a:endParaRPr lang="en-GB" dirty="0"/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67C65427-0953-4FE5-9E73-079736B7AAC7}"/>
              </a:ext>
            </a:extLst>
          </p:cNvPr>
          <p:cNvSpPr txBox="1"/>
          <p:nvPr/>
        </p:nvSpPr>
        <p:spPr>
          <a:xfrm>
            <a:off x="7627048" y="12863757"/>
            <a:ext cx="2608927" cy="1077218"/>
          </a:xfrm>
          <a:custGeom>
            <a:avLst/>
            <a:gdLst>
              <a:gd name="connsiteX0" fmla="*/ 0 w 1568645"/>
              <a:gd name="connsiteY0" fmla="*/ 0 h 423962"/>
              <a:gd name="connsiteX1" fmla="*/ 1568645 w 1568645"/>
              <a:gd name="connsiteY1" fmla="*/ 0 h 423962"/>
              <a:gd name="connsiteX2" fmla="*/ 1568645 w 1568645"/>
              <a:gd name="connsiteY2" fmla="*/ 423962 h 423962"/>
              <a:gd name="connsiteX3" fmla="*/ 0 w 1568645"/>
              <a:gd name="connsiteY3" fmla="*/ 423962 h 423962"/>
              <a:gd name="connsiteX4" fmla="*/ 0 w 1568645"/>
              <a:gd name="connsiteY4" fmla="*/ 0 h 423962"/>
              <a:gd name="connsiteX0" fmla="*/ 0 w 1568645"/>
              <a:gd name="connsiteY0" fmla="*/ 268228 h 692190"/>
              <a:gd name="connsiteX1" fmla="*/ 1487281 w 1568645"/>
              <a:gd name="connsiteY1" fmla="*/ 0 h 692190"/>
              <a:gd name="connsiteX2" fmla="*/ 1568645 w 1568645"/>
              <a:gd name="connsiteY2" fmla="*/ 692190 h 692190"/>
              <a:gd name="connsiteX3" fmla="*/ 0 w 1568645"/>
              <a:gd name="connsiteY3" fmla="*/ 692190 h 692190"/>
              <a:gd name="connsiteX4" fmla="*/ 0 w 1568645"/>
              <a:gd name="connsiteY4" fmla="*/ 268228 h 692190"/>
              <a:gd name="connsiteX0" fmla="*/ 0 w 1568645"/>
              <a:gd name="connsiteY0" fmla="*/ 0 h 431473"/>
              <a:gd name="connsiteX1" fmla="*/ 1386699 w 1568645"/>
              <a:gd name="connsiteY1" fmla="*/ 431473 h 431473"/>
              <a:gd name="connsiteX2" fmla="*/ 1568645 w 1568645"/>
              <a:gd name="connsiteY2" fmla="*/ 423962 h 431473"/>
              <a:gd name="connsiteX3" fmla="*/ 0 w 1568645"/>
              <a:gd name="connsiteY3" fmla="*/ 423962 h 431473"/>
              <a:gd name="connsiteX4" fmla="*/ 0 w 1568645"/>
              <a:gd name="connsiteY4" fmla="*/ 0 h 431473"/>
              <a:gd name="connsiteX0" fmla="*/ 0 w 1601694"/>
              <a:gd name="connsiteY0" fmla="*/ 0 h 579338"/>
              <a:gd name="connsiteX1" fmla="*/ 1419748 w 1601694"/>
              <a:gd name="connsiteY1" fmla="*/ 579338 h 579338"/>
              <a:gd name="connsiteX2" fmla="*/ 1601694 w 1601694"/>
              <a:gd name="connsiteY2" fmla="*/ 571827 h 579338"/>
              <a:gd name="connsiteX3" fmla="*/ 33049 w 1601694"/>
              <a:gd name="connsiteY3" fmla="*/ 571827 h 579338"/>
              <a:gd name="connsiteX4" fmla="*/ 0 w 1601694"/>
              <a:gd name="connsiteY4" fmla="*/ 0 h 579338"/>
              <a:gd name="connsiteX0" fmla="*/ 0 w 1601694"/>
              <a:gd name="connsiteY0" fmla="*/ 0 h 571827"/>
              <a:gd name="connsiteX1" fmla="*/ 1477044 w 1601694"/>
              <a:gd name="connsiteY1" fmla="*/ 165019 h 571827"/>
              <a:gd name="connsiteX2" fmla="*/ 1601694 w 1601694"/>
              <a:gd name="connsiteY2" fmla="*/ 571827 h 571827"/>
              <a:gd name="connsiteX3" fmla="*/ 33049 w 1601694"/>
              <a:gd name="connsiteY3" fmla="*/ 571827 h 571827"/>
              <a:gd name="connsiteX4" fmla="*/ 0 w 1601694"/>
              <a:gd name="connsiteY4" fmla="*/ 0 h 571827"/>
              <a:gd name="connsiteX0" fmla="*/ 0 w 1601694"/>
              <a:gd name="connsiteY0" fmla="*/ 72675 h 644502"/>
              <a:gd name="connsiteX1" fmla="*/ 1450686 w 1601694"/>
              <a:gd name="connsiteY1" fmla="*/ 0 h 644502"/>
              <a:gd name="connsiteX2" fmla="*/ 1601694 w 1601694"/>
              <a:gd name="connsiteY2" fmla="*/ 644502 h 644502"/>
              <a:gd name="connsiteX3" fmla="*/ 33049 w 1601694"/>
              <a:gd name="connsiteY3" fmla="*/ 644502 h 644502"/>
              <a:gd name="connsiteX4" fmla="*/ 0 w 1601694"/>
              <a:gd name="connsiteY4" fmla="*/ 72675 h 644502"/>
              <a:gd name="connsiteX0" fmla="*/ 0 w 1601694"/>
              <a:gd name="connsiteY0" fmla="*/ 72675 h 644502"/>
              <a:gd name="connsiteX1" fmla="*/ 1450686 w 1601694"/>
              <a:gd name="connsiteY1" fmla="*/ 0 h 644502"/>
              <a:gd name="connsiteX2" fmla="*/ 1601694 w 1601694"/>
              <a:gd name="connsiteY2" fmla="*/ 644502 h 644502"/>
              <a:gd name="connsiteX3" fmla="*/ 33049 w 1601694"/>
              <a:gd name="connsiteY3" fmla="*/ 644502 h 644502"/>
              <a:gd name="connsiteX4" fmla="*/ 0 w 1601694"/>
              <a:gd name="connsiteY4" fmla="*/ 72675 h 644502"/>
              <a:gd name="connsiteX0" fmla="*/ 0 w 1601694"/>
              <a:gd name="connsiteY0" fmla="*/ 72675 h 644502"/>
              <a:gd name="connsiteX1" fmla="*/ 1450686 w 1601694"/>
              <a:gd name="connsiteY1" fmla="*/ 0 h 644502"/>
              <a:gd name="connsiteX2" fmla="*/ 1601694 w 1601694"/>
              <a:gd name="connsiteY2" fmla="*/ 644502 h 644502"/>
              <a:gd name="connsiteX3" fmla="*/ 33049 w 1601694"/>
              <a:gd name="connsiteY3" fmla="*/ 644502 h 644502"/>
              <a:gd name="connsiteX4" fmla="*/ 0 w 1601694"/>
              <a:gd name="connsiteY4" fmla="*/ 72675 h 644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1694" h="644502">
                <a:moveTo>
                  <a:pt x="0" y="72675"/>
                </a:moveTo>
                <a:cubicBezTo>
                  <a:pt x="483562" y="48450"/>
                  <a:pt x="852422" y="529001"/>
                  <a:pt x="1450686" y="0"/>
                </a:cubicBezTo>
                <a:lnTo>
                  <a:pt x="1601694" y="644502"/>
                </a:lnTo>
                <a:lnTo>
                  <a:pt x="33049" y="644502"/>
                </a:lnTo>
                <a:lnTo>
                  <a:pt x="0" y="72675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                Curious </a:t>
            </a:r>
          </a:p>
          <a:p>
            <a:r>
              <a:rPr lang="en-GB" sz="1600" dirty="0">
                <a:solidFill>
                  <a:schemeClr val="bg1"/>
                </a:solidFill>
              </a:rPr>
              <a:t>         Incident</a:t>
            </a:r>
          </a:p>
          <a:p>
            <a:r>
              <a:rPr lang="en-GB" sz="1600" dirty="0">
                <a:solidFill>
                  <a:schemeClr val="bg1"/>
                </a:solidFill>
              </a:rPr>
              <a:t>  of the Dog In</a:t>
            </a:r>
          </a:p>
          <a:p>
            <a:r>
              <a:rPr lang="en-GB" sz="1600" dirty="0">
                <a:solidFill>
                  <a:schemeClr val="bg1"/>
                </a:solidFill>
              </a:rPr>
              <a:t>the Night-Time</a:t>
            </a:r>
          </a:p>
        </p:txBody>
      </p:sp>
      <p:sp>
        <p:nvSpPr>
          <p:cNvPr id="419" name="TextBox 418">
            <a:extLst>
              <a:ext uri="{FF2B5EF4-FFF2-40B4-BE49-F238E27FC236}">
                <a16:creationId xmlns:a16="http://schemas.microsoft.com/office/drawing/2014/main" id="{BC25674C-22F1-445A-ABE7-095F86443DAE}"/>
              </a:ext>
            </a:extLst>
          </p:cNvPr>
          <p:cNvSpPr txBox="1"/>
          <p:nvPr/>
        </p:nvSpPr>
        <p:spPr>
          <a:xfrm>
            <a:off x="4544317" y="8809750"/>
            <a:ext cx="11300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TV Acting</a:t>
            </a:r>
          </a:p>
          <a:p>
            <a:r>
              <a:rPr lang="en-GB" sz="1600" dirty="0">
                <a:solidFill>
                  <a:schemeClr val="bg1"/>
                </a:solidFill>
              </a:rPr>
              <a:t>Stanislavski</a:t>
            </a:r>
          </a:p>
        </p:txBody>
      </p:sp>
      <p:sp>
        <p:nvSpPr>
          <p:cNvPr id="421" name="TextBox 420">
            <a:extLst>
              <a:ext uri="{FF2B5EF4-FFF2-40B4-BE49-F238E27FC236}">
                <a16:creationId xmlns:a16="http://schemas.microsoft.com/office/drawing/2014/main" id="{FD686275-1F5F-47BB-AB36-D5DD18A23774}"/>
              </a:ext>
            </a:extLst>
          </p:cNvPr>
          <p:cNvSpPr txBox="1"/>
          <p:nvPr/>
        </p:nvSpPr>
        <p:spPr>
          <a:xfrm>
            <a:off x="6034277" y="6400285"/>
            <a:ext cx="1559145" cy="755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Live Theatre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‘Macbeth’</a:t>
            </a:r>
          </a:p>
        </p:txBody>
      </p:sp>
      <p:sp>
        <p:nvSpPr>
          <p:cNvPr id="422" name="TextBox 421">
            <a:extLst>
              <a:ext uri="{FF2B5EF4-FFF2-40B4-BE49-F238E27FC236}">
                <a16:creationId xmlns:a16="http://schemas.microsoft.com/office/drawing/2014/main" id="{0FBD455B-1B3C-4CED-A6F7-9DF665C18492}"/>
              </a:ext>
            </a:extLst>
          </p:cNvPr>
          <p:cNvSpPr txBox="1"/>
          <p:nvPr/>
        </p:nvSpPr>
        <p:spPr>
          <a:xfrm rot="1689218">
            <a:off x="834861" y="6008527"/>
            <a:ext cx="1465273" cy="755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Text 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Exploration</a:t>
            </a: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D8903E49-0C28-4F09-BC42-518EEFD3FFAB}"/>
              </a:ext>
            </a:extLst>
          </p:cNvPr>
          <p:cNvSpPr txBox="1"/>
          <p:nvPr/>
        </p:nvSpPr>
        <p:spPr>
          <a:xfrm rot="20092976">
            <a:off x="786251" y="4403584"/>
            <a:ext cx="1404826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Style &amp;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 Genre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FB8D2152-945E-4CD8-8209-36BE3956CE25}"/>
              </a:ext>
            </a:extLst>
          </p:cNvPr>
          <p:cNvSpPr txBox="1"/>
          <p:nvPr/>
        </p:nvSpPr>
        <p:spPr>
          <a:xfrm>
            <a:off x="3178396" y="4061182"/>
            <a:ext cx="1904689" cy="755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Understanding </a:t>
            </a:r>
          </a:p>
          <a:p>
            <a:r>
              <a:rPr lang="en-GB" dirty="0">
                <a:solidFill>
                  <a:schemeClr val="bg1"/>
                </a:solidFill>
              </a:rPr>
              <a:t>Drama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BD0C11BA-0975-4D0D-B20E-597836AF1EE7}"/>
              </a:ext>
            </a:extLst>
          </p:cNvPr>
          <p:cNvSpPr txBox="1"/>
          <p:nvPr/>
        </p:nvSpPr>
        <p:spPr>
          <a:xfrm>
            <a:off x="6276076" y="3995961"/>
            <a:ext cx="1127488" cy="755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Devising</a:t>
            </a:r>
          </a:p>
          <a:p>
            <a:r>
              <a:rPr lang="en-GB" dirty="0">
                <a:solidFill>
                  <a:schemeClr val="bg1"/>
                </a:solidFill>
              </a:rPr>
              <a:t> Drama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E2A1C7C6-F3F5-406E-9763-62485721A3B3}"/>
              </a:ext>
            </a:extLst>
          </p:cNvPr>
          <p:cNvSpPr txBox="1"/>
          <p:nvPr/>
        </p:nvSpPr>
        <p:spPr>
          <a:xfrm>
            <a:off x="8441261" y="2777670"/>
            <a:ext cx="1142429" cy="755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Texts in</a:t>
            </a:r>
          </a:p>
          <a:p>
            <a:r>
              <a:rPr lang="en-GB" dirty="0">
                <a:solidFill>
                  <a:schemeClr val="bg1"/>
                </a:solidFill>
              </a:rPr>
              <a:t> Practice</a:t>
            </a: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9E9479B3-0283-4442-A073-7BEB5D746B0F}"/>
              </a:ext>
            </a:extLst>
          </p:cNvPr>
          <p:cNvSpPr txBox="1"/>
          <p:nvPr/>
        </p:nvSpPr>
        <p:spPr>
          <a:xfrm>
            <a:off x="5231571" y="1805544"/>
            <a:ext cx="1904689" cy="755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Understanding 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Drama</a:t>
            </a:r>
          </a:p>
        </p:txBody>
      </p:sp>
      <p:pic>
        <p:nvPicPr>
          <p:cNvPr id="483" name="Picture 482" descr="A person holding a sign&#10;&#10;Description automatically generated">
            <a:extLst>
              <a:ext uri="{FF2B5EF4-FFF2-40B4-BE49-F238E27FC236}">
                <a16:creationId xmlns:a16="http://schemas.microsoft.com/office/drawing/2014/main" id="{06510E1A-2DE7-4CEE-85D1-6FA1F10D3E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32" y="5321739"/>
            <a:ext cx="859971" cy="543567"/>
          </a:xfrm>
          <a:prstGeom prst="rect">
            <a:avLst/>
          </a:prstGeom>
        </p:spPr>
      </p:pic>
      <p:pic>
        <p:nvPicPr>
          <p:cNvPr id="485" name="Picture 484" descr="A close up of a sign&#10;&#10;Description automatically generated">
            <a:extLst>
              <a:ext uri="{FF2B5EF4-FFF2-40B4-BE49-F238E27FC236}">
                <a16:creationId xmlns:a16="http://schemas.microsoft.com/office/drawing/2014/main" id="{B04ABBC0-06DD-4012-9B06-B9A2FB5A62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528" y="3842994"/>
            <a:ext cx="1046116" cy="991045"/>
          </a:xfrm>
          <a:prstGeom prst="rect">
            <a:avLst/>
          </a:prstGeom>
        </p:spPr>
      </p:pic>
      <p:pic>
        <p:nvPicPr>
          <p:cNvPr id="489" name="Picture 488" descr="A picture containing text, newspaper&#10;&#10;Description automatically generated">
            <a:extLst>
              <a:ext uri="{FF2B5EF4-FFF2-40B4-BE49-F238E27FC236}">
                <a16:creationId xmlns:a16="http://schemas.microsoft.com/office/drawing/2014/main" id="{35C66737-1200-4FEC-A1EE-F885D611D20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13" t="1820" r="17565" b="32202"/>
          <a:stretch/>
        </p:blipFill>
        <p:spPr>
          <a:xfrm>
            <a:off x="7393509" y="3902829"/>
            <a:ext cx="944649" cy="962984"/>
          </a:xfrm>
          <a:prstGeom prst="rect">
            <a:avLst/>
          </a:prstGeom>
        </p:spPr>
      </p:pic>
      <p:pic>
        <p:nvPicPr>
          <p:cNvPr id="491" name="Picture 490" descr="A picture containing dress, red&#10;&#10;Description automatically generated">
            <a:extLst>
              <a:ext uri="{FF2B5EF4-FFF2-40B4-BE49-F238E27FC236}">
                <a16:creationId xmlns:a16="http://schemas.microsoft.com/office/drawing/2014/main" id="{5A98BC13-C99F-4814-A9C0-DD6C095148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693" y="6418595"/>
            <a:ext cx="1010681" cy="673787"/>
          </a:xfrm>
          <a:prstGeom prst="rect">
            <a:avLst/>
          </a:prstGeom>
        </p:spPr>
      </p:pic>
      <p:pic>
        <p:nvPicPr>
          <p:cNvPr id="494" name="Picture 493" descr="A close up of a stage&#10;&#10;Description automatically generated">
            <a:extLst>
              <a:ext uri="{FF2B5EF4-FFF2-40B4-BE49-F238E27FC236}">
                <a16:creationId xmlns:a16="http://schemas.microsoft.com/office/drawing/2014/main" id="{6F46F848-3712-4C7D-9E5D-7CDC75E86C9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497" y="6350532"/>
            <a:ext cx="1220198" cy="819279"/>
          </a:xfrm>
          <a:prstGeom prst="rect">
            <a:avLst/>
          </a:prstGeom>
        </p:spPr>
      </p:pic>
      <p:pic>
        <p:nvPicPr>
          <p:cNvPr id="496" name="Picture 495" descr="A picture containing sitting, light&#10;&#10;Description automatically generated">
            <a:extLst>
              <a:ext uri="{FF2B5EF4-FFF2-40B4-BE49-F238E27FC236}">
                <a16:creationId xmlns:a16="http://schemas.microsoft.com/office/drawing/2014/main" id="{AB28019F-A006-4D7E-92C9-78D27EAB80F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699" y="1675113"/>
            <a:ext cx="907695" cy="915858"/>
          </a:xfrm>
          <a:prstGeom prst="rect">
            <a:avLst/>
          </a:prstGeom>
        </p:spPr>
      </p:pic>
      <p:pic>
        <p:nvPicPr>
          <p:cNvPr id="498" name="Picture 497" descr="A close up of a sign&#10;&#10;Description automatically generated">
            <a:extLst>
              <a:ext uri="{FF2B5EF4-FFF2-40B4-BE49-F238E27FC236}">
                <a16:creationId xmlns:a16="http://schemas.microsoft.com/office/drawing/2014/main" id="{47417485-FCE9-4E84-8B3E-1DD747E370E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508" y="-4832833"/>
            <a:ext cx="609494" cy="577409"/>
          </a:xfrm>
          <a:prstGeom prst="rect">
            <a:avLst/>
          </a:prstGeom>
        </p:spPr>
      </p:pic>
      <p:sp>
        <p:nvSpPr>
          <p:cNvPr id="501" name="TextBox 500">
            <a:extLst>
              <a:ext uri="{FF2B5EF4-FFF2-40B4-BE49-F238E27FC236}">
                <a16:creationId xmlns:a16="http://schemas.microsoft.com/office/drawing/2014/main" id="{03F80F07-1CDA-4559-A758-6E26CAA7F659}"/>
              </a:ext>
            </a:extLst>
          </p:cNvPr>
          <p:cNvSpPr txBox="1"/>
          <p:nvPr/>
        </p:nvSpPr>
        <p:spPr>
          <a:xfrm>
            <a:off x="5893238" y="601579"/>
            <a:ext cx="184731" cy="423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02" name="TextBox 501">
            <a:extLst>
              <a:ext uri="{FF2B5EF4-FFF2-40B4-BE49-F238E27FC236}">
                <a16:creationId xmlns:a16="http://schemas.microsoft.com/office/drawing/2014/main" id="{F395B8D6-CD7D-4FDD-956F-C8D035D5A1A6}"/>
              </a:ext>
            </a:extLst>
          </p:cNvPr>
          <p:cNvSpPr txBox="1"/>
          <p:nvPr/>
        </p:nvSpPr>
        <p:spPr>
          <a:xfrm>
            <a:off x="1956906" y="313474"/>
            <a:ext cx="5974516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>
                <a:solidFill>
                  <a:schemeClr val="accent1">
                    <a:lumMod val="75000"/>
                  </a:schemeClr>
                </a:solidFill>
              </a:rPr>
              <a:t>Drama Learning Journey</a:t>
            </a: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258E9392-AF3B-4C17-81F2-F213B68AE9F2}"/>
              </a:ext>
            </a:extLst>
          </p:cNvPr>
          <p:cNvSpPr/>
          <p:nvPr/>
        </p:nvSpPr>
        <p:spPr>
          <a:xfrm>
            <a:off x="4887897" y="16832001"/>
            <a:ext cx="37684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</a:rPr>
              <a:t>Physical Theatre / Soundscape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6814773" y="14660986"/>
            <a:ext cx="25810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1">
                    <a:lumMod val="75000"/>
                  </a:schemeClr>
                </a:solidFill>
              </a:rPr>
              <a:t>T1. Looking at how to build our ability to tell stories through drama using new, learnt or improved drama conventions and techniques.</a:t>
            </a:r>
            <a:endParaRPr lang="en-GB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5" name="Rectangle 1024">
            <a:extLst>
              <a:ext uri="{FF2B5EF4-FFF2-40B4-BE49-F238E27FC236}">
                <a16:creationId xmlns:a16="http://schemas.microsoft.com/office/drawing/2014/main" id="{74BD4E4C-007E-4C8A-B913-316CD96C2A46}"/>
              </a:ext>
            </a:extLst>
          </p:cNvPr>
          <p:cNvSpPr/>
          <p:nvPr/>
        </p:nvSpPr>
        <p:spPr>
          <a:xfrm>
            <a:off x="87488" y="3554173"/>
            <a:ext cx="1346328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/>
              <a:t>Question: Whose style is it anyway?                    </a:t>
            </a:r>
          </a:p>
          <a:p>
            <a:r>
              <a:rPr lang="en-GB" sz="1100" dirty="0"/>
              <a:t>(Component 2 &amp; 3)</a:t>
            </a:r>
          </a:p>
          <a:p>
            <a:r>
              <a:rPr lang="en-GB" sz="1100" dirty="0"/>
              <a:t>workshops on different practitioner’s </a:t>
            </a:r>
          </a:p>
          <a:p>
            <a:r>
              <a:rPr lang="en-GB" sz="1100" dirty="0"/>
              <a:t>Styles such as</a:t>
            </a:r>
          </a:p>
          <a:p>
            <a:r>
              <a:rPr lang="en-GB" sz="1100" dirty="0">
                <a:solidFill>
                  <a:srgbClr val="00B050"/>
                </a:solidFill>
              </a:rPr>
              <a:t>Brecht,</a:t>
            </a:r>
          </a:p>
          <a:p>
            <a:r>
              <a:rPr lang="en-GB" sz="1100" dirty="0">
                <a:solidFill>
                  <a:srgbClr val="00B050"/>
                </a:solidFill>
              </a:rPr>
              <a:t>Artaud,</a:t>
            </a:r>
          </a:p>
          <a:p>
            <a:r>
              <a:rPr lang="en-GB" sz="1100" dirty="0" err="1">
                <a:solidFill>
                  <a:srgbClr val="00B050"/>
                </a:solidFill>
              </a:rPr>
              <a:t>Boal</a:t>
            </a:r>
            <a:r>
              <a:rPr lang="en-GB" sz="1100" dirty="0">
                <a:solidFill>
                  <a:srgbClr val="00B050"/>
                </a:solidFill>
              </a:rPr>
              <a:t>,</a:t>
            </a:r>
          </a:p>
          <a:p>
            <a:endParaRPr lang="en-GB" sz="1100" dirty="0"/>
          </a:p>
        </p:txBody>
      </p:sp>
      <p:sp>
        <p:nvSpPr>
          <p:cNvPr id="1034" name="Rectangle 1033">
            <a:extLst>
              <a:ext uri="{FF2B5EF4-FFF2-40B4-BE49-F238E27FC236}">
                <a16:creationId xmlns:a16="http://schemas.microsoft.com/office/drawing/2014/main" id="{1988F539-446A-4DD1-8E62-68A4C2128E96}"/>
              </a:ext>
            </a:extLst>
          </p:cNvPr>
          <p:cNvSpPr/>
          <p:nvPr/>
        </p:nvSpPr>
        <p:spPr>
          <a:xfrm>
            <a:off x="6199049" y="2535374"/>
            <a:ext cx="1774379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/>
              <a:t>Question: How can you communicate effectively to an audience?    (</a:t>
            </a:r>
            <a:r>
              <a:rPr lang="en-GB" sz="1100" dirty="0"/>
              <a:t>Component 3) study of plays for monologues and group work </a:t>
            </a:r>
          </a:p>
          <a:p>
            <a:r>
              <a:rPr lang="en-GB" sz="1100" b="1" dirty="0">
                <a:solidFill>
                  <a:srgbClr val="00B050"/>
                </a:solidFill>
              </a:rPr>
              <a:t>Emotion memory </a:t>
            </a:r>
          </a:p>
          <a:p>
            <a:r>
              <a:rPr lang="en-GB" sz="1100" b="1" dirty="0">
                <a:solidFill>
                  <a:srgbClr val="00B050"/>
                </a:solidFill>
              </a:rPr>
              <a:t>Given circumstances</a:t>
            </a:r>
          </a:p>
          <a:p>
            <a:endParaRPr lang="en-GB" sz="1100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61EAA334-5D45-46F2-95B6-FB32E150CF48}"/>
              </a:ext>
            </a:extLst>
          </p:cNvPr>
          <p:cNvSpPr/>
          <p:nvPr/>
        </p:nvSpPr>
        <p:spPr>
          <a:xfrm>
            <a:off x="1716298" y="1147671"/>
            <a:ext cx="485775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100" b="1" dirty="0"/>
              <a:t>Question: Is it important to stay true to a playwright’s intention? </a:t>
            </a:r>
          </a:p>
          <a:p>
            <a:r>
              <a:rPr lang="en-GB" sz="1100" dirty="0"/>
              <a:t>(Component 1) Understanding Drama - Study of set text Blood Brothers. </a:t>
            </a:r>
          </a:p>
        </p:txBody>
      </p:sp>
      <p:sp>
        <p:nvSpPr>
          <p:cNvPr id="537" name="TextBox 536">
            <a:extLst>
              <a:ext uri="{FF2B5EF4-FFF2-40B4-BE49-F238E27FC236}">
                <a16:creationId xmlns:a16="http://schemas.microsoft.com/office/drawing/2014/main" id="{3331DA79-8136-4FC0-8815-5B2D2DBCDFA3}"/>
              </a:ext>
            </a:extLst>
          </p:cNvPr>
          <p:cNvSpPr txBox="1"/>
          <p:nvPr/>
        </p:nvSpPr>
        <p:spPr>
          <a:xfrm>
            <a:off x="5391222" y="4430461"/>
            <a:ext cx="43284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/>
              <a:t>Students will </a:t>
            </a:r>
          </a:p>
          <a:p>
            <a:pPr algn="r"/>
            <a:r>
              <a:rPr lang="en-GB" sz="1100" dirty="0"/>
              <a:t>explore a range </a:t>
            </a:r>
          </a:p>
          <a:p>
            <a:pPr algn="r"/>
            <a:r>
              <a:rPr lang="en-GB" sz="1100" dirty="0"/>
              <a:t>of stimuli through </a:t>
            </a:r>
          </a:p>
          <a:p>
            <a:pPr algn="r"/>
            <a:r>
              <a:rPr lang="en-GB" sz="1100" dirty="0"/>
              <a:t>‘Intro to Devising’ workshops.</a:t>
            </a:r>
          </a:p>
          <a:p>
            <a:pPr algn="r"/>
            <a:r>
              <a:rPr lang="en-GB" sz="1100" dirty="0"/>
              <a:t>They can then use their knowledge of conventions, performance styles, genre &amp; form to devise a piece of theatre. (Component 2)</a:t>
            </a:r>
          </a:p>
        </p:txBody>
      </p:sp>
      <p:sp>
        <p:nvSpPr>
          <p:cNvPr id="1092" name="TextBox 1091">
            <a:extLst>
              <a:ext uri="{FF2B5EF4-FFF2-40B4-BE49-F238E27FC236}">
                <a16:creationId xmlns:a16="http://schemas.microsoft.com/office/drawing/2014/main" id="{68B3EEC5-6EF9-4DF2-B5F5-E784E0426EE4}"/>
              </a:ext>
            </a:extLst>
          </p:cNvPr>
          <p:cNvSpPr txBox="1"/>
          <p:nvPr/>
        </p:nvSpPr>
        <p:spPr>
          <a:xfrm>
            <a:off x="3652575" y="16751601"/>
            <a:ext cx="10615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Cross-cutting</a:t>
            </a:r>
          </a:p>
          <a:p>
            <a:endParaRPr lang="en-GB" sz="1100" b="1" dirty="0">
              <a:solidFill>
                <a:srgbClr val="FF0000"/>
              </a:solidFill>
            </a:endParaRPr>
          </a:p>
          <a:p>
            <a:r>
              <a:rPr lang="en-GB" sz="1100" b="1" dirty="0">
                <a:solidFill>
                  <a:srgbClr val="FF0000"/>
                </a:solidFill>
              </a:rPr>
              <a:t>Writing in Role</a:t>
            </a:r>
          </a:p>
        </p:txBody>
      </p:sp>
      <p:cxnSp>
        <p:nvCxnSpPr>
          <p:cNvPr id="1094" name="Straight Arrow Connector 1093">
            <a:extLst>
              <a:ext uri="{FF2B5EF4-FFF2-40B4-BE49-F238E27FC236}">
                <a16:creationId xmlns:a16="http://schemas.microsoft.com/office/drawing/2014/main" id="{0835F729-B7A9-4C6B-B0ED-C11658C984D4}"/>
              </a:ext>
            </a:extLst>
          </p:cNvPr>
          <p:cNvCxnSpPr>
            <a:cxnSpLocks/>
          </p:cNvCxnSpPr>
          <p:nvPr/>
        </p:nvCxnSpPr>
        <p:spPr>
          <a:xfrm flipV="1">
            <a:off x="5825490" y="16228543"/>
            <a:ext cx="0" cy="7399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5" name="TextBox 1124">
            <a:extLst>
              <a:ext uri="{FF2B5EF4-FFF2-40B4-BE49-F238E27FC236}">
                <a16:creationId xmlns:a16="http://schemas.microsoft.com/office/drawing/2014/main" id="{120B63A8-F734-406D-98B7-9CECC7F53154}"/>
              </a:ext>
            </a:extLst>
          </p:cNvPr>
          <p:cNvSpPr txBox="1"/>
          <p:nvPr/>
        </p:nvSpPr>
        <p:spPr>
          <a:xfrm>
            <a:off x="391967" y="12754874"/>
            <a:ext cx="7505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Narration</a:t>
            </a:r>
          </a:p>
        </p:txBody>
      </p:sp>
      <p:sp>
        <p:nvSpPr>
          <p:cNvPr id="1136" name="TextBox 1135">
            <a:extLst>
              <a:ext uri="{FF2B5EF4-FFF2-40B4-BE49-F238E27FC236}">
                <a16:creationId xmlns:a16="http://schemas.microsoft.com/office/drawing/2014/main" id="{43AEE309-FCF4-44FA-A89D-EF55151A8912}"/>
              </a:ext>
            </a:extLst>
          </p:cNvPr>
          <p:cNvSpPr txBox="1"/>
          <p:nvPr/>
        </p:nvSpPr>
        <p:spPr>
          <a:xfrm>
            <a:off x="4868815" y="7283176"/>
            <a:ext cx="11464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Text exploration</a:t>
            </a:r>
          </a:p>
        </p:txBody>
      </p:sp>
      <p:sp>
        <p:nvSpPr>
          <p:cNvPr id="1198" name="TextBox 1197">
            <a:extLst>
              <a:ext uri="{FF2B5EF4-FFF2-40B4-BE49-F238E27FC236}">
                <a16:creationId xmlns:a16="http://schemas.microsoft.com/office/drawing/2014/main" id="{98796934-A6F8-497A-AB48-16C4AD00D05E}"/>
              </a:ext>
            </a:extLst>
          </p:cNvPr>
          <p:cNvSpPr txBox="1"/>
          <p:nvPr/>
        </p:nvSpPr>
        <p:spPr>
          <a:xfrm>
            <a:off x="6052585" y="16558444"/>
            <a:ext cx="16546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 err="1">
                <a:solidFill>
                  <a:srgbClr val="FF0000"/>
                </a:solidFill>
              </a:rPr>
              <a:t>Freezeframe</a:t>
            </a:r>
            <a:r>
              <a:rPr lang="en-GB" sz="1100" b="1" dirty="0">
                <a:solidFill>
                  <a:srgbClr val="00B050"/>
                </a:solidFill>
              </a:rPr>
              <a:t> </a:t>
            </a:r>
            <a:r>
              <a:rPr lang="en-GB" sz="1100" b="1" dirty="0">
                <a:solidFill>
                  <a:srgbClr val="FF0000"/>
                </a:solidFill>
              </a:rPr>
              <a:t>/</a:t>
            </a:r>
            <a:r>
              <a:rPr lang="en-GB" sz="1100" b="1" dirty="0">
                <a:solidFill>
                  <a:srgbClr val="00B050"/>
                </a:solidFill>
              </a:rPr>
              <a:t> </a:t>
            </a:r>
            <a:r>
              <a:rPr lang="en-GB" sz="1100" b="1" dirty="0">
                <a:solidFill>
                  <a:srgbClr val="FF0000"/>
                </a:solidFill>
              </a:rPr>
              <a:t>Still</a:t>
            </a:r>
            <a:r>
              <a:rPr lang="en-GB" sz="1100" b="1" dirty="0">
                <a:solidFill>
                  <a:srgbClr val="00B050"/>
                </a:solidFill>
              </a:rPr>
              <a:t> </a:t>
            </a:r>
            <a:r>
              <a:rPr lang="en-GB" sz="1100" b="1" dirty="0">
                <a:solidFill>
                  <a:srgbClr val="FF0000"/>
                </a:solidFill>
              </a:rPr>
              <a:t>Image</a:t>
            </a:r>
          </a:p>
        </p:txBody>
      </p:sp>
      <p:sp>
        <p:nvSpPr>
          <p:cNvPr id="1199" name="TextBox 1198">
            <a:extLst>
              <a:ext uri="{FF2B5EF4-FFF2-40B4-BE49-F238E27FC236}">
                <a16:creationId xmlns:a16="http://schemas.microsoft.com/office/drawing/2014/main" id="{22DFE848-10E2-4CE5-B94A-3BD485F7FAC3}"/>
              </a:ext>
            </a:extLst>
          </p:cNvPr>
          <p:cNvSpPr txBox="1"/>
          <p:nvPr/>
        </p:nvSpPr>
        <p:spPr>
          <a:xfrm>
            <a:off x="7567986" y="16395485"/>
            <a:ext cx="5293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Mime</a:t>
            </a:r>
          </a:p>
        </p:txBody>
      </p:sp>
      <p:sp>
        <p:nvSpPr>
          <p:cNvPr id="1200" name="TextBox 1199">
            <a:extLst>
              <a:ext uri="{FF2B5EF4-FFF2-40B4-BE49-F238E27FC236}">
                <a16:creationId xmlns:a16="http://schemas.microsoft.com/office/drawing/2014/main" id="{DD5EA62D-0C8B-4B58-9639-7F8749C45B49}"/>
              </a:ext>
            </a:extLst>
          </p:cNvPr>
          <p:cNvSpPr txBox="1"/>
          <p:nvPr/>
        </p:nvSpPr>
        <p:spPr>
          <a:xfrm>
            <a:off x="4120067" y="16400550"/>
            <a:ext cx="801027" cy="270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Narration</a:t>
            </a:r>
          </a:p>
        </p:txBody>
      </p:sp>
      <p:sp>
        <p:nvSpPr>
          <p:cNvPr id="719" name="Rectangle 718">
            <a:extLst>
              <a:ext uri="{FF2B5EF4-FFF2-40B4-BE49-F238E27FC236}">
                <a16:creationId xmlns:a16="http://schemas.microsoft.com/office/drawing/2014/main" id="{C82C0375-8C37-4693-A5C1-BDE37D7E0808}"/>
              </a:ext>
            </a:extLst>
          </p:cNvPr>
          <p:cNvSpPr/>
          <p:nvPr/>
        </p:nvSpPr>
        <p:spPr>
          <a:xfrm>
            <a:off x="2897567" y="10065276"/>
            <a:ext cx="269982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C00000"/>
                </a:solidFill>
              </a:rPr>
              <a:t>T2. Exploring a new style of drama (purely audio) in our study of Radio Plays. </a:t>
            </a:r>
          </a:p>
          <a:p>
            <a:pPr algn="ctr"/>
            <a:r>
              <a:rPr lang="en-GB" sz="1100" b="1" dirty="0">
                <a:solidFill>
                  <a:srgbClr val="C00000"/>
                </a:solidFill>
              </a:rPr>
              <a:t>We will look at how we explore plot, character, setting, sounds, language &amp; structure of a text.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72861F-EE29-424D-A9A8-4D2767CF2585}"/>
              </a:ext>
            </a:extLst>
          </p:cNvPr>
          <p:cNvSpPr txBox="1"/>
          <p:nvPr/>
        </p:nvSpPr>
        <p:spPr>
          <a:xfrm>
            <a:off x="-16640" y="10374869"/>
            <a:ext cx="9573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FE5E00"/>
                </a:solidFill>
              </a:rPr>
              <a:t>Experience</a:t>
            </a:r>
          </a:p>
          <a:p>
            <a:r>
              <a:rPr lang="en-GB" sz="1100" b="1" dirty="0">
                <a:solidFill>
                  <a:srgbClr val="FE5E00"/>
                </a:solidFill>
              </a:rPr>
              <a:t>- seeing live</a:t>
            </a:r>
          </a:p>
          <a:p>
            <a:r>
              <a:rPr lang="en-GB" sz="1100" b="1" dirty="0">
                <a:solidFill>
                  <a:srgbClr val="FE5E00"/>
                </a:solidFill>
              </a:rPr>
              <a:t>performance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54B5ED7F-A5C9-4A71-9AD1-DA80F7F2F9F1}"/>
              </a:ext>
            </a:extLst>
          </p:cNvPr>
          <p:cNvSpPr/>
          <p:nvPr/>
        </p:nvSpPr>
        <p:spPr>
          <a:xfrm>
            <a:off x="1745009" y="4986261"/>
            <a:ext cx="254250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/>
              <a:t>Question: What type theatre is more powerful, naturalistic or non-naturalistic? </a:t>
            </a:r>
            <a:r>
              <a:rPr lang="en-GB" sz="1100" dirty="0"/>
              <a:t>Explore a range of performance styles and texts including: </a:t>
            </a:r>
          </a:p>
          <a:p>
            <a:pPr algn="ctr"/>
            <a:r>
              <a:rPr lang="en-GB" sz="1100" b="1" dirty="0">
                <a:solidFill>
                  <a:srgbClr val="00B050"/>
                </a:solidFill>
              </a:rPr>
              <a:t>Brecht, </a:t>
            </a:r>
            <a:r>
              <a:rPr lang="en-GB" sz="1100" b="1" u="sng" dirty="0">
                <a:solidFill>
                  <a:srgbClr val="00B050"/>
                </a:solidFill>
              </a:rPr>
              <a:t>Stanislavski,</a:t>
            </a:r>
            <a:r>
              <a:rPr lang="en-GB" sz="1100" b="1" dirty="0">
                <a:solidFill>
                  <a:srgbClr val="00B050"/>
                </a:solidFill>
              </a:rPr>
              <a:t> </a:t>
            </a:r>
            <a:r>
              <a:rPr lang="en-GB" sz="1100" b="1" dirty="0" err="1">
                <a:solidFill>
                  <a:srgbClr val="00B050"/>
                </a:solidFill>
              </a:rPr>
              <a:t>Berkoff</a:t>
            </a:r>
            <a:r>
              <a:rPr lang="en-GB" sz="1100" b="1" dirty="0">
                <a:solidFill>
                  <a:srgbClr val="00B050"/>
                </a:solidFill>
              </a:rPr>
              <a:t>, Artaud, Verbatim, Frantic Assembly  (Component 2 &amp; 3)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650AEE4-DDBB-4DBE-B427-6BF71D2500C3}"/>
              </a:ext>
            </a:extLst>
          </p:cNvPr>
          <p:cNvSpPr txBox="1"/>
          <p:nvPr/>
        </p:nvSpPr>
        <p:spPr>
          <a:xfrm>
            <a:off x="8516501" y="1497615"/>
            <a:ext cx="11480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</a:rPr>
              <a:t>Characterisation</a:t>
            </a:r>
          </a:p>
          <a:p>
            <a:pPr algn="ctr"/>
            <a:r>
              <a:rPr lang="en-GB" sz="1100" b="1" dirty="0">
                <a:solidFill>
                  <a:srgbClr val="FF0000"/>
                </a:solidFill>
              </a:rPr>
              <a:t>Vocal Skills</a:t>
            </a:r>
          </a:p>
          <a:p>
            <a:pPr algn="ctr"/>
            <a:r>
              <a:rPr lang="en-GB" sz="1100" b="1" dirty="0">
                <a:solidFill>
                  <a:srgbClr val="FF0000"/>
                </a:solidFill>
              </a:rPr>
              <a:t>Physical Skills</a:t>
            </a:r>
          </a:p>
          <a:p>
            <a:pPr algn="ctr"/>
            <a:r>
              <a:rPr lang="en-GB" sz="1100" b="1" dirty="0">
                <a:solidFill>
                  <a:srgbClr val="FF0000"/>
                </a:solidFill>
              </a:rPr>
              <a:t>(Comp 3)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171650D0-AFCC-45B5-AF6C-79948D8BC1D1}"/>
              </a:ext>
            </a:extLst>
          </p:cNvPr>
          <p:cNvSpPr txBox="1"/>
          <p:nvPr/>
        </p:nvSpPr>
        <p:spPr>
          <a:xfrm>
            <a:off x="1873549" y="10000445"/>
            <a:ext cx="11480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Musical Theatre</a:t>
            </a:r>
          </a:p>
          <a:p>
            <a:r>
              <a:rPr lang="en-GB" sz="1100" b="1" dirty="0">
                <a:solidFill>
                  <a:srgbClr val="00B050"/>
                </a:solidFill>
              </a:rPr>
              <a:t>Style</a:t>
            </a:r>
          </a:p>
          <a:p>
            <a:r>
              <a:rPr lang="en-GB" sz="1100" b="1" dirty="0">
                <a:solidFill>
                  <a:srgbClr val="00B050"/>
                </a:solidFill>
              </a:rPr>
              <a:t>Characterisation</a:t>
            </a:r>
          </a:p>
          <a:p>
            <a:r>
              <a:rPr lang="en-GB" sz="1100" b="1" dirty="0">
                <a:solidFill>
                  <a:srgbClr val="00B050"/>
                </a:solidFill>
              </a:rPr>
              <a:t>Choreography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377D1F39-A974-48CE-9A8F-BCAB152FAE36}"/>
              </a:ext>
            </a:extLst>
          </p:cNvPr>
          <p:cNvSpPr txBox="1"/>
          <p:nvPr/>
        </p:nvSpPr>
        <p:spPr>
          <a:xfrm>
            <a:off x="3545904" y="3069778"/>
            <a:ext cx="16930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Direct Address</a:t>
            </a:r>
          </a:p>
          <a:p>
            <a:r>
              <a:rPr lang="en-GB" sz="1100" b="1" u="sng" dirty="0">
                <a:solidFill>
                  <a:srgbClr val="FF0000"/>
                </a:solidFill>
              </a:rPr>
              <a:t>Narration, </a:t>
            </a:r>
          </a:p>
          <a:p>
            <a:r>
              <a:rPr lang="en-GB" sz="1100" b="1" dirty="0">
                <a:solidFill>
                  <a:srgbClr val="FF0000"/>
                </a:solidFill>
              </a:rPr>
              <a:t>Multi Role</a:t>
            </a:r>
          </a:p>
          <a:p>
            <a:r>
              <a:rPr lang="en-GB" sz="1100" b="1" dirty="0">
                <a:solidFill>
                  <a:srgbClr val="FF0000"/>
                </a:solidFill>
              </a:rPr>
              <a:t>(Component 2 – Devising)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F4D9D35C-0896-4EB9-932C-B5A74AA31774}"/>
              </a:ext>
            </a:extLst>
          </p:cNvPr>
          <p:cNvSpPr txBox="1"/>
          <p:nvPr/>
        </p:nvSpPr>
        <p:spPr>
          <a:xfrm>
            <a:off x="3545775" y="2919485"/>
            <a:ext cx="7857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Proxemics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49485AA2-DC5C-41FF-9606-9DE090A33F4B}"/>
              </a:ext>
            </a:extLst>
          </p:cNvPr>
          <p:cNvSpPr txBox="1"/>
          <p:nvPr/>
        </p:nvSpPr>
        <p:spPr>
          <a:xfrm>
            <a:off x="1484476" y="2644570"/>
            <a:ext cx="198209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Playwright intentions, deconstructing text, Willy Russell, Social &amp; Historical context/Billy Elliot</a:t>
            </a:r>
          </a:p>
          <a:p>
            <a:r>
              <a:rPr lang="en-GB" sz="1100" b="1" dirty="0">
                <a:solidFill>
                  <a:srgbClr val="00B050"/>
                </a:solidFill>
              </a:rPr>
              <a:t>(Component 1) 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E5B1C49C-F69D-4ECF-80BE-986EA62FAB81}"/>
              </a:ext>
            </a:extLst>
          </p:cNvPr>
          <p:cNvSpPr txBox="1"/>
          <p:nvPr/>
        </p:nvSpPr>
        <p:spPr>
          <a:xfrm>
            <a:off x="4741867" y="2655314"/>
            <a:ext cx="1063112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>
                <a:solidFill>
                  <a:srgbClr val="FFC000"/>
                </a:solidFill>
              </a:rPr>
              <a:t>Set &amp; </a:t>
            </a:r>
            <a:r>
              <a:rPr lang="en-GB" sz="1100" b="1" u="sng" dirty="0">
                <a:solidFill>
                  <a:srgbClr val="FFC000"/>
                </a:solidFill>
              </a:rPr>
              <a:t>Staging</a:t>
            </a:r>
          </a:p>
          <a:p>
            <a:pPr algn="ctr"/>
            <a:r>
              <a:rPr lang="en-GB" sz="1100" b="1" dirty="0">
                <a:solidFill>
                  <a:srgbClr val="FFC000"/>
                </a:solidFill>
              </a:rPr>
              <a:t>Costume</a:t>
            </a:r>
          </a:p>
          <a:p>
            <a:pPr algn="ctr"/>
            <a:r>
              <a:rPr lang="en-GB" sz="1100" b="1" u="sng" dirty="0">
                <a:solidFill>
                  <a:srgbClr val="FFC000"/>
                </a:solidFill>
              </a:rPr>
              <a:t>Lighting</a:t>
            </a:r>
          </a:p>
          <a:p>
            <a:pPr algn="ctr"/>
            <a:r>
              <a:rPr lang="en-GB" sz="1100" b="1" u="sng" dirty="0">
                <a:solidFill>
                  <a:srgbClr val="FFC000"/>
                </a:solidFill>
              </a:rPr>
              <a:t>Sound</a:t>
            </a:r>
          </a:p>
          <a:p>
            <a:pPr algn="ctr"/>
            <a:r>
              <a:rPr lang="en-GB" sz="1100" b="1" u="sng" dirty="0">
                <a:solidFill>
                  <a:srgbClr val="FFC000"/>
                </a:solidFill>
              </a:rPr>
              <a:t>(Component 1)</a:t>
            </a:r>
          </a:p>
        </p:txBody>
      </p:sp>
      <p:pic>
        <p:nvPicPr>
          <p:cNvPr id="363" name="Picture 362" descr="A close up of a logo&#10;&#10;Description automatically generated">
            <a:extLst>
              <a:ext uri="{FF2B5EF4-FFF2-40B4-BE49-F238E27FC236}">
                <a16:creationId xmlns:a16="http://schemas.microsoft.com/office/drawing/2014/main" id="{2D41FD88-6444-4C58-85EA-CCE377B4F44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658" y="15684486"/>
            <a:ext cx="508830" cy="544057"/>
          </a:xfrm>
          <a:prstGeom prst="rect">
            <a:avLst/>
          </a:prstGeom>
        </p:spPr>
      </p:pic>
      <p:pic>
        <p:nvPicPr>
          <p:cNvPr id="399" name="Picture 398" descr="A picture containing light&#10;&#10;Description automatically generated">
            <a:extLst>
              <a:ext uri="{FF2B5EF4-FFF2-40B4-BE49-F238E27FC236}">
                <a16:creationId xmlns:a16="http://schemas.microsoft.com/office/drawing/2014/main" id="{94370E0D-F021-4A67-8CAA-9D6948928DC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383" y="2451796"/>
            <a:ext cx="427569" cy="397051"/>
          </a:xfrm>
          <a:prstGeom prst="rect">
            <a:avLst/>
          </a:prstGeom>
        </p:spPr>
      </p:pic>
      <p:pic>
        <p:nvPicPr>
          <p:cNvPr id="406" name="Picture 405" descr="A necklace hanging on a white background&#10;&#10;Description automatically generated">
            <a:extLst>
              <a:ext uri="{FF2B5EF4-FFF2-40B4-BE49-F238E27FC236}">
                <a16:creationId xmlns:a16="http://schemas.microsoft.com/office/drawing/2014/main" id="{266F8417-D593-4129-BD17-ECF428335988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8" r="54018" b="33109"/>
          <a:stretch/>
        </p:blipFill>
        <p:spPr>
          <a:xfrm>
            <a:off x="5825490" y="2700810"/>
            <a:ext cx="350119" cy="873732"/>
          </a:xfrm>
          <a:prstGeom prst="rect">
            <a:avLst/>
          </a:prstGeom>
        </p:spPr>
      </p:pic>
      <p:pic>
        <p:nvPicPr>
          <p:cNvPr id="408" name="Picture 40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3D9E6BF-542E-4FBB-87BA-6E9C501613D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93" y="2674990"/>
            <a:ext cx="474924" cy="418566"/>
          </a:xfrm>
          <a:prstGeom prst="rect">
            <a:avLst/>
          </a:prstGeom>
        </p:spPr>
      </p:pic>
      <p:pic>
        <p:nvPicPr>
          <p:cNvPr id="411" name="Picture 410" descr="A close up of a curtain&#10;&#10;Description automatically generated">
            <a:extLst>
              <a:ext uri="{FF2B5EF4-FFF2-40B4-BE49-F238E27FC236}">
                <a16:creationId xmlns:a16="http://schemas.microsoft.com/office/drawing/2014/main" id="{D9D77524-5551-4233-A60F-E4764F52E50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21" y="1506177"/>
            <a:ext cx="449244" cy="475902"/>
          </a:xfrm>
          <a:prstGeom prst="rect">
            <a:avLst/>
          </a:prstGeom>
        </p:spPr>
      </p:pic>
      <p:pic>
        <p:nvPicPr>
          <p:cNvPr id="414" name="Picture 413" descr="A close up of a mans face&#10;&#10;Description automatically generated">
            <a:extLst>
              <a:ext uri="{FF2B5EF4-FFF2-40B4-BE49-F238E27FC236}">
                <a16:creationId xmlns:a16="http://schemas.microsoft.com/office/drawing/2014/main" id="{0546EE9C-FB5F-43BB-9BFA-D8AE4FF10910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08" t="10336" r="19834"/>
          <a:stretch/>
        </p:blipFill>
        <p:spPr>
          <a:xfrm>
            <a:off x="168030" y="2160675"/>
            <a:ext cx="370402" cy="711371"/>
          </a:xfrm>
          <a:prstGeom prst="rect">
            <a:avLst/>
          </a:prstGeom>
        </p:spPr>
      </p:pic>
      <p:sp>
        <p:nvSpPr>
          <p:cNvPr id="415" name="TextBox 414">
            <a:extLst>
              <a:ext uri="{FF2B5EF4-FFF2-40B4-BE49-F238E27FC236}">
                <a16:creationId xmlns:a16="http://schemas.microsoft.com/office/drawing/2014/main" id="{40BB09BA-CD02-4CF6-AE5B-D9D4E4309607}"/>
              </a:ext>
            </a:extLst>
          </p:cNvPr>
          <p:cNvSpPr txBox="1"/>
          <p:nvPr/>
        </p:nvSpPr>
        <p:spPr>
          <a:xfrm>
            <a:off x="1261090" y="1809813"/>
            <a:ext cx="22188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Progression to next stage of learning:</a:t>
            </a:r>
          </a:p>
          <a:p>
            <a:r>
              <a:rPr lang="en-GB" sz="1050" dirty="0">
                <a:solidFill>
                  <a:schemeClr val="bg1"/>
                </a:solidFill>
              </a:rPr>
              <a:t>A Level Drama &amp; Theatre</a:t>
            </a:r>
          </a:p>
          <a:p>
            <a:r>
              <a:rPr lang="en-GB" sz="1050" dirty="0">
                <a:solidFill>
                  <a:schemeClr val="bg1"/>
                </a:solidFill>
              </a:rPr>
              <a:t>BTEC Performing Arts</a:t>
            </a:r>
          </a:p>
          <a:p>
            <a:r>
              <a:rPr lang="en-GB" sz="1050" dirty="0">
                <a:solidFill>
                  <a:schemeClr val="bg1"/>
                </a:solidFill>
              </a:rPr>
              <a:t>Performing Arts Colleges </a:t>
            </a: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258E9392-AF3B-4C17-81F2-F213B68AE9F2}"/>
              </a:ext>
            </a:extLst>
          </p:cNvPr>
          <p:cNvSpPr/>
          <p:nvPr/>
        </p:nvSpPr>
        <p:spPr>
          <a:xfrm>
            <a:off x="4497244" y="17211701"/>
            <a:ext cx="37684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</a:rPr>
              <a:t>Thought-Tracking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22DFE848-10E2-4CE5-B94A-3BD485F7FAC3}"/>
              </a:ext>
            </a:extLst>
          </p:cNvPr>
          <p:cNvSpPr txBox="1"/>
          <p:nvPr/>
        </p:nvSpPr>
        <p:spPr>
          <a:xfrm>
            <a:off x="6967647" y="17117722"/>
            <a:ext cx="822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 err="1">
                <a:solidFill>
                  <a:srgbClr val="FF0000"/>
                </a:solidFill>
              </a:rPr>
              <a:t>Hotseating</a:t>
            </a:r>
            <a:endParaRPr lang="en-GB" sz="1100" b="1" dirty="0">
              <a:solidFill>
                <a:srgbClr val="FF0000"/>
              </a:solidFill>
            </a:endParaRPr>
          </a:p>
        </p:txBody>
      </p:sp>
      <p:pic>
        <p:nvPicPr>
          <p:cNvPr id="249" name="Picture 248" descr="C:\Users\s.lowe.STNICHOLAS\AppData\Local\Microsoft\Windows\Temporary Internet Files\Content.IE5\7J9HQT6X\hotseat[1].jpg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230" y="16687365"/>
            <a:ext cx="687705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TextBox 249">
            <a:extLst>
              <a:ext uri="{FF2B5EF4-FFF2-40B4-BE49-F238E27FC236}">
                <a16:creationId xmlns:a16="http://schemas.microsoft.com/office/drawing/2014/main" id="{22DFE848-10E2-4CE5-B94A-3BD485F7FAC3}"/>
              </a:ext>
            </a:extLst>
          </p:cNvPr>
          <p:cNvSpPr txBox="1"/>
          <p:nvPr/>
        </p:nvSpPr>
        <p:spPr>
          <a:xfrm>
            <a:off x="4645384" y="16561316"/>
            <a:ext cx="8082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Multi-Role</a:t>
            </a:r>
          </a:p>
        </p:txBody>
      </p:sp>
      <p:pic>
        <p:nvPicPr>
          <p:cNvPr id="251" name="Picture 250" descr="C:\Users\s.lowe.STNICHOLAS\AppData\Local\Microsoft\Windows\Temporary Internet Files\Content.IE5\RGMHI1C2\Character_Sintel-clothes-1b[1].png"/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806" y="16793904"/>
            <a:ext cx="1031240" cy="514985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TextBox 252">
            <a:extLst>
              <a:ext uri="{FF2B5EF4-FFF2-40B4-BE49-F238E27FC236}">
                <a16:creationId xmlns:a16="http://schemas.microsoft.com/office/drawing/2014/main" id="{3F0276F6-94E0-4DAD-BA12-6B739B52848B}"/>
              </a:ext>
            </a:extLst>
          </p:cNvPr>
          <p:cNvSpPr txBox="1"/>
          <p:nvPr/>
        </p:nvSpPr>
        <p:spPr>
          <a:xfrm>
            <a:off x="1033220" y="13773801"/>
            <a:ext cx="2929920" cy="916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C000"/>
                </a:solidFill>
              </a:rPr>
              <a:t>     </a:t>
            </a:r>
            <a:r>
              <a:rPr lang="en-GB" u="sng" dirty="0">
                <a:solidFill>
                  <a:srgbClr val="FFC000"/>
                </a:solidFill>
              </a:rPr>
              <a:t>Assessment</a:t>
            </a:r>
            <a:r>
              <a:rPr lang="en-GB" dirty="0">
                <a:solidFill>
                  <a:srgbClr val="FFC000"/>
                </a:solidFill>
              </a:rPr>
              <a:t>:</a:t>
            </a:r>
          </a:p>
          <a:p>
            <a:r>
              <a:rPr lang="en-GB" sz="1600" dirty="0">
                <a:solidFill>
                  <a:srgbClr val="FFC000"/>
                </a:solidFill>
              </a:rPr>
              <a:t>    Responding</a:t>
            </a:r>
          </a:p>
          <a:p>
            <a:r>
              <a:rPr lang="en-GB" sz="1600" dirty="0">
                <a:solidFill>
                  <a:srgbClr val="FFC000"/>
                </a:solidFill>
              </a:rPr>
              <a:t>  Performing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3F0276F6-94E0-4DAD-BA12-6B739B52848B}"/>
              </a:ext>
            </a:extLst>
          </p:cNvPr>
          <p:cNvSpPr txBox="1"/>
          <p:nvPr/>
        </p:nvSpPr>
        <p:spPr>
          <a:xfrm>
            <a:off x="4889557" y="13277416"/>
            <a:ext cx="2603012" cy="916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rgbClr val="FFC000"/>
                </a:solidFill>
              </a:rPr>
              <a:t>Assessment</a:t>
            </a:r>
            <a:r>
              <a:rPr lang="en-GB" dirty="0">
                <a:solidFill>
                  <a:srgbClr val="FFC000"/>
                </a:solidFill>
              </a:rPr>
              <a:t>:</a:t>
            </a:r>
            <a:endParaRPr lang="en-GB" sz="1600" dirty="0">
              <a:solidFill>
                <a:srgbClr val="FFC000"/>
              </a:solidFill>
            </a:endParaRPr>
          </a:p>
          <a:p>
            <a:r>
              <a:rPr lang="en-GB" sz="1600" dirty="0">
                <a:solidFill>
                  <a:srgbClr val="FFC000"/>
                </a:solidFill>
              </a:rPr>
              <a:t>Performing</a:t>
            </a:r>
          </a:p>
          <a:p>
            <a:r>
              <a:rPr lang="en-GB" sz="1600" dirty="0">
                <a:solidFill>
                  <a:srgbClr val="FFC000"/>
                </a:solidFill>
              </a:rPr>
              <a:t>Creating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38877F1C-309F-4559-AE7D-41CA0AD43262}"/>
              </a:ext>
            </a:extLst>
          </p:cNvPr>
          <p:cNvSpPr txBox="1"/>
          <p:nvPr/>
        </p:nvSpPr>
        <p:spPr>
          <a:xfrm>
            <a:off x="2099020" y="15622238"/>
            <a:ext cx="2186343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Bugsy Malone</a:t>
            </a:r>
            <a:endParaRPr lang="en-GB" dirty="0"/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258E9392-AF3B-4C17-81F2-F213B68AE9F2}"/>
              </a:ext>
            </a:extLst>
          </p:cNvPr>
          <p:cNvSpPr/>
          <p:nvPr/>
        </p:nvSpPr>
        <p:spPr>
          <a:xfrm>
            <a:off x="438498" y="12944777"/>
            <a:ext cx="138595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</a:rPr>
              <a:t>Physical Theatre </a:t>
            </a:r>
          </a:p>
          <a:p>
            <a:pPr algn="ctr"/>
            <a:r>
              <a:rPr lang="en-GB" sz="1100" b="1" dirty="0">
                <a:solidFill>
                  <a:srgbClr val="FF0000"/>
                </a:solidFill>
              </a:rPr>
              <a:t>/ Soundscape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DD5EA62D-0C8B-4B58-9639-7F8749C45B49}"/>
              </a:ext>
            </a:extLst>
          </p:cNvPr>
          <p:cNvSpPr txBox="1"/>
          <p:nvPr/>
        </p:nvSpPr>
        <p:spPr>
          <a:xfrm>
            <a:off x="955326" y="13262849"/>
            <a:ext cx="801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</a:rPr>
              <a:t>Teacher in Role</a:t>
            </a:r>
          </a:p>
        </p:txBody>
      </p:sp>
      <p:pic>
        <p:nvPicPr>
          <p:cNvPr id="1026" name="Picture 2" descr="The Curious Incident of the Dog in the Night-Time (play) - Wikipedia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872" y="11923241"/>
            <a:ext cx="1151280" cy="91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2" name="Rectangle 261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2285022" y="12277061"/>
            <a:ext cx="221222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>
                <a:solidFill>
                  <a:schemeClr val="accent5">
                    <a:lumMod val="75000"/>
                  </a:schemeClr>
                </a:solidFill>
              </a:rPr>
              <a:t>T3. </a:t>
            </a:r>
            <a:r>
              <a:rPr lang="en-GB" sz="1100" b="1" dirty="0">
                <a:solidFill>
                  <a:schemeClr val="accent5">
                    <a:lumMod val="75000"/>
                  </a:schemeClr>
                </a:solidFill>
              </a:rPr>
              <a:t>Looking at problem-solving, tension creation and building plus learning about what makes a good story through the medium of a local haunted house.</a:t>
            </a:r>
            <a:endParaRPr lang="en-GB" sz="11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67C65427-0953-4FE5-9E73-079736B7AAC7}"/>
              </a:ext>
            </a:extLst>
          </p:cNvPr>
          <p:cNvSpPr txBox="1"/>
          <p:nvPr/>
        </p:nvSpPr>
        <p:spPr>
          <a:xfrm>
            <a:off x="5300116" y="11103388"/>
            <a:ext cx="1601694" cy="755591"/>
          </a:xfrm>
          <a:custGeom>
            <a:avLst/>
            <a:gdLst>
              <a:gd name="connsiteX0" fmla="*/ 0 w 1568645"/>
              <a:gd name="connsiteY0" fmla="*/ 0 h 423962"/>
              <a:gd name="connsiteX1" fmla="*/ 1568645 w 1568645"/>
              <a:gd name="connsiteY1" fmla="*/ 0 h 423962"/>
              <a:gd name="connsiteX2" fmla="*/ 1568645 w 1568645"/>
              <a:gd name="connsiteY2" fmla="*/ 423962 h 423962"/>
              <a:gd name="connsiteX3" fmla="*/ 0 w 1568645"/>
              <a:gd name="connsiteY3" fmla="*/ 423962 h 423962"/>
              <a:gd name="connsiteX4" fmla="*/ 0 w 1568645"/>
              <a:gd name="connsiteY4" fmla="*/ 0 h 423962"/>
              <a:gd name="connsiteX0" fmla="*/ 0 w 1568645"/>
              <a:gd name="connsiteY0" fmla="*/ 268228 h 692190"/>
              <a:gd name="connsiteX1" fmla="*/ 1487281 w 1568645"/>
              <a:gd name="connsiteY1" fmla="*/ 0 h 692190"/>
              <a:gd name="connsiteX2" fmla="*/ 1568645 w 1568645"/>
              <a:gd name="connsiteY2" fmla="*/ 692190 h 692190"/>
              <a:gd name="connsiteX3" fmla="*/ 0 w 1568645"/>
              <a:gd name="connsiteY3" fmla="*/ 692190 h 692190"/>
              <a:gd name="connsiteX4" fmla="*/ 0 w 1568645"/>
              <a:gd name="connsiteY4" fmla="*/ 268228 h 692190"/>
              <a:gd name="connsiteX0" fmla="*/ 0 w 1568645"/>
              <a:gd name="connsiteY0" fmla="*/ 0 h 431473"/>
              <a:gd name="connsiteX1" fmla="*/ 1386699 w 1568645"/>
              <a:gd name="connsiteY1" fmla="*/ 431473 h 431473"/>
              <a:gd name="connsiteX2" fmla="*/ 1568645 w 1568645"/>
              <a:gd name="connsiteY2" fmla="*/ 423962 h 431473"/>
              <a:gd name="connsiteX3" fmla="*/ 0 w 1568645"/>
              <a:gd name="connsiteY3" fmla="*/ 423962 h 431473"/>
              <a:gd name="connsiteX4" fmla="*/ 0 w 1568645"/>
              <a:gd name="connsiteY4" fmla="*/ 0 h 431473"/>
              <a:gd name="connsiteX0" fmla="*/ 0 w 1601694"/>
              <a:gd name="connsiteY0" fmla="*/ 0 h 579338"/>
              <a:gd name="connsiteX1" fmla="*/ 1419748 w 1601694"/>
              <a:gd name="connsiteY1" fmla="*/ 579338 h 579338"/>
              <a:gd name="connsiteX2" fmla="*/ 1601694 w 1601694"/>
              <a:gd name="connsiteY2" fmla="*/ 571827 h 579338"/>
              <a:gd name="connsiteX3" fmla="*/ 33049 w 1601694"/>
              <a:gd name="connsiteY3" fmla="*/ 571827 h 579338"/>
              <a:gd name="connsiteX4" fmla="*/ 0 w 1601694"/>
              <a:gd name="connsiteY4" fmla="*/ 0 h 579338"/>
              <a:gd name="connsiteX0" fmla="*/ 0 w 1601694"/>
              <a:gd name="connsiteY0" fmla="*/ 0 h 571827"/>
              <a:gd name="connsiteX1" fmla="*/ 1477044 w 1601694"/>
              <a:gd name="connsiteY1" fmla="*/ 165019 h 571827"/>
              <a:gd name="connsiteX2" fmla="*/ 1601694 w 1601694"/>
              <a:gd name="connsiteY2" fmla="*/ 571827 h 571827"/>
              <a:gd name="connsiteX3" fmla="*/ 33049 w 1601694"/>
              <a:gd name="connsiteY3" fmla="*/ 571827 h 571827"/>
              <a:gd name="connsiteX4" fmla="*/ 0 w 1601694"/>
              <a:gd name="connsiteY4" fmla="*/ 0 h 571827"/>
              <a:gd name="connsiteX0" fmla="*/ 0 w 1601694"/>
              <a:gd name="connsiteY0" fmla="*/ 72675 h 644502"/>
              <a:gd name="connsiteX1" fmla="*/ 1450686 w 1601694"/>
              <a:gd name="connsiteY1" fmla="*/ 0 h 644502"/>
              <a:gd name="connsiteX2" fmla="*/ 1601694 w 1601694"/>
              <a:gd name="connsiteY2" fmla="*/ 644502 h 644502"/>
              <a:gd name="connsiteX3" fmla="*/ 33049 w 1601694"/>
              <a:gd name="connsiteY3" fmla="*/ 644502 h 644502"/>
              <a:gd name="connsiteX4" fmla="*/ 0 w 1601694"/>
              <a:gd name="connsiteY4" fmla="*/ 72675 h 644502"/>
              <a:gd name="connsiteX0" fmla="*/ 0 w 1601694"/>
              <a:gd name="connsiteY0" fmla="*/ 72675 h 644502"/>
              <a:gd name="connsiteX1" fmla="*/ 1450686 w 1601694"/>
              <a:gd name="connsiteY1" fmla="*/ 0 h 644502"/>
              <a:gd name="connsiteX2" fmla="*/ 1601694 w 1601694"/>
              <a:gd name="connsiteY2" fmla="*/ 644502 h 644502"/>
              <a:gd name="connsiteX3" fmla="*/ 33049 w 1601694"/>
              <a:gd name="connsiteY3" fmla="*/ 644502 h 644502"/>
              <a:gd name="connsiteX4" fmla="*/ 0 w 1601694"/>
              <a:gd name="connsiteY4" fmla="*/ 72675 h 644502"/>
              <a:gd name="connsiteX0" fmla="*/ 0 w 1601694"/>
              <a:gd name="connsiteY0" fmla="*/ 72675 h 644502"/>
              <a:gd name="connsiteX1" fmla="*/ 1450686 w 1601694"/>
              <a:gd name="connsiteY1" fmla="*/ 0 h 644502"/>
              <a:gd name="connsiteX2" fmla="*/ 1601694 w 1601694"/>
              <a:gd name="connsiteY2" fmla="*/ 644502 h 644502"/>
              <a:gd name="connsiteX3" fmla="*/ 33049 w 1601694"/>
              <a:gd name="connsiteY3" fmla="*/ 644502 h 644502"/>
              <a:gd name="connsiteX4" fmla="*/ 0 w 1601694"/>
              <a:gd name="connsiteY4" fmla="*/ 72675 h 644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1694" h="644502">
                <a:moveTo>
                  <a:pt x="0" y="72675"/>
                </a:moveTo>
                <a:cubicBezTo>
                  <a:pt x="483562" y="48450"/>
                  <a:pt x="852422" y="529001"/>
                  <a:pt x="1450686" y="0"/>
                </a:cubicBezTo>
                <a:lnTo>
                  <a:pt x="1601694" y="644502"/>
                </a:lnTo>
                <a:lnTo>
                  <a:pt x="33049" y="644502"/>
                </a:lnTo>
                <a:lnTo>
                  <a:pt x="0" y="72675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Radio</a:t>
            </a:r>
          </a:p>
          <a:p>
            <a:r>
              <a:rPr lang="en-GB" dirty="0">
                <a:solidFill>
                  <a:schemeClr val="bg1"/>
                </a:solidFill>
              </a:rPr>
              <a:t>     Plays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67C65427-0953-4FE5-9E73-079736B7AAC7}"/>
              </a:ext>
            </a:extLst>
          </p:cNvPr>
          <p:cNvSpPr txBox="1"/>
          <p:nvPr/>
        </p:nvSpPr>
        <p:spPr>
          <a:xfrm>
            <a:off x="576082" y="9589849"/>
            <a:ext cx="1511888" cy="646331"/>
          </a:xfrm>
          <a:custGeom>
            <a:avLst/>
            <a:gdLst>
              <a:gd name="connsiteX0" fmla="*/ 0 w 1568645"/>
              <a:gd name="connsiteY0" fmla="*/ 0 h 423962"/>
              <a:gd name="connsiteX1" fmla="*/ 1568645 w 1568645"/>
              <a:gd name="connsiteY1" fmla="*/ 0 h 423962"/>
              <a:gd name="connsiteX2" fmla="*/ 1568645 w 1568645"/>
              <a:gd name="connsiteY2" fmla="*/ 423962 h 423962"/>
              <a:gd name="connsiteX3" fmla="*/ 0 w 1568645"/>
              <a:gd name="connsiteY3" fmla="*/ 423962 h 423962"/>
              <a:gd name="connsiteX4" fmla="*/ 0 w 1568645"/>
              <a:gd name="connsiteY4" fmla="*/ 0 h 423962"/>
              <a:gd name="connsiteX0" fmla="*/ 0 w 1568645"/>
              <a:gd name="connsiteY0" fmla="*/ 268228 h 692190"/>
              <a:gd name="connsiteX1" fmla="*/ 1487281 w 1568645"/>
              <a:gd name="connsiteY1" fmla="*/ 0 h 692190"/>
              <a:gd name="connsiteX2" fmla="*/ 1568645 w 1568645"/>
              <a:gd name="connsiteY2" fmla="*/ 692190 h 692190"/>
              <a:gd name="connsiteX3" fmla="*/ 0 w 1568645"/>
              <a:gd name="connsiteY3" fmla="*/ 692190 h 692190"/>
              <a:gd name="connsiteX4" fmla="*/ 0 w 1568645"/>
              <a:gd name="connsiteY4" fmla="*/ 268228 h 692190"/>
              <a:gd name="connsiteX0" fmla="*/ 0 w 1568645"/>
              <a:gd name="connsiteY0" fmla="*/ 0 h 431473"/>
              <a:gd name="connsiteX1" fmla="*/ 1386699 w 1568645"/>
              <a:gd name="connsiteY1" fmla="*/ 431473 h 431473"/>
              <a:gd name="connsiteX2" fmla="*/ 1568645 w 1568645"/>
              <a:gd name="connsiteY2" fmla="*/ 423962 h 431473"/>
              <a:gd name="connsiteX3" fmla="*/ 0 w 1568645"/>
              <a:gd name="connsiteY3" fmla="*/ 423962 h 431473"/>
              <a:gd name="connsiteX4" fmla="*/ 0 w 1568645"/>
              <a:gd name="connsiteY4" fmla="*/ 0 h 431473"/>
              <a:gd name="connsiteX0" fmla="*/ 0 w 1601694"/>
              <a:gd name="connsiteY0" fmla="*/ 0 h 579338"/>
              <a:gd name="connsiteX1" fmla="*/ 1419748 w 1601694"/>
              <a:gd name="connsiteY1" fmla="*/ 579338 h 579338"/>
              <a:gd name="connsiteX2" fmla="*/ 1601694 w 1601694"/>
              <a:gd name="connsiteY2" fmla="*/ 571827 h 579338"/>
              <a:gd name="connsiteX3" fmla="*/ 33049 w 1601694"/>
              <a:gd name="connsiteY3" fmla="*/ 571827 h 579338"/>
              <a:gd name="connsiteX4" fmla="*/ 0 w 1601694"/>
              <a:gd name="connsiteY4" fmla="*/ 0 h 579338"/>
              <a:gd name="connsiteX0" fmla="*/ 0 w 1601694"/>
              <a:gd name="connsiteY0" fmla="*/ 0 h 571827"/>
              <a:gd name="connsiteX1" fmla="*/ 1477044 w 1601694"/>
              <a:gd name="connsiteY1" fmla="*/ 165019 h 571827"/>
              <a:gd name="connsiteX2" fmla="*/ 1601694 w 1601694"/>
              <a:gd name="connsiteY2" fmla="*/ 571827 h 571827"/>
              <a:gd name="connsiteX3" fmla="*/ 33049 w 1601694"/>
              <a:gd name="connsiteY3" fmla="*/ 571827 h 571827"/>
              <a:gd name="connsiteX4" fmla="*/ 0 w 1601694"/>
              <a:gd name="connsiteY4" fmla="*/ 0 h 571827"/>
              <a:gd name="connsiteX0" fmla="*/ 0 w 1601694"/>
              <a:gd name="connsiteY0" fmla="*/ 72675 h 644502"/>
              <a:gd name="connsiteX1" fmla="*/ 1450686 w 1601694"/>
              <a:gd name="connsiteY1" fmla="*/ 0 h 644502"/>
              <a:gd name="connsiteX2" fmla="*/ 1601694 w 1601694"/>
              <a:gd name="connsiteY2" fmla="*/ 644502 h 644502"/>
              <a:gd name="connsiteX3" fmla="*/ 33049 w 1601694"/>
              <a:gd name="connsiteY3" fmla="*/ 644502 h 644502"/>
              <a:gd name="connsiteX4" fmla="*/ 0 w 1601694"/>
              <a:gd name="connsiteY4" fmla="*/ 72675 h 644502"/>
              <a:gd name="connsiteX0" fmla="*/ 0 w 1601694"/>
              <a:gd name="connsiteY0" fmla="*/ 72675 h 644502"/>
              <a:gd name="connsiteX1" fmla="*/ 1450686 w 1601694"/>
              <a:gd name="connsiteY1" fmla="*/ 0 h 644502"/>
              <a:gd name="connsiteX2" fmla="*/ 1601694 w 1601694"/>
              <a:gd name="connsiteY2" fmla="*/ 644502 h 644502"/>
              <a:gd name="connsiteX3" fmla="*/ 33049 w 1601694"/>
              <a:gd name="connsiteY3" fmla="*/ 644502 h 644502"/>
              <a:gd name="connsiteX4" fmla="*/ 0 w 1601694"/>
              <a:gd name="connsiteY4" fmla="*/ 72675 h 644502"/>
              <a:gd name="connsiteX0" fmla="*/ 0 w 1601694"/>
              <a:gd name="connsiteY0" fmla="*/ 72675 h 644502"/>
              <a:gd name="connsiteX1" fmla="*/ 1450686 w 1601694"/>
              <a:gd name="connsiteY1" fmla="*/ 0 h 644502"/>
              <a:gd name="connsiteX2" fmla="*/ 1601694 w 1601694"/>
              <a:gd name="connsiteY2" fmla="*/ 644502 h 644502"/>
              <a:gd name="connsiteX3" fmla="*/ 33049 w 1601694"/>
              <a:gd name="connsiteY3" fmla="*/ 644502 h 644502"/>
              <a:gd name="connsiteX4" fmla="*/ 0 w 1601694"/>
              <a:gd name="connsiteY4" fmla="*/ 72675 h 644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1694" h="644502">
                <a:moveTo>
                  <a:pt x="0" y="72675"/>
                </a:moveTo>
                <a:cubicBezTo>
                  <a:pt x="483562" y="48450"/>
                  <a:pt x="852422" y="529001"/>
                  <a:pt x="1450686" y="0"/>
                </a:cubicBezTo>
                <a:lnTo>
                  <a:pt x="1601694" y="644502"/>
                </a:lnTo>
                <a:lnTo>
                  <a:pt x="33049" y="644502"/>
                </a:lnTo>
                <a:lnTo>
                  <a:pt x="0" y="72675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</a:rPr>
              <a:t>Live </a:t>
            </a:r>
          </a:p>
          <a:p>
            <a:pPr algn="ctr"/>
            <a:r>
              <a:rPr lang="en-GB" sz="1800" dirty="0">
                <a:solidFill>
                  <a:schemeClr val="bg1"/>
                </a:solidFill>
              </a:rPr>
              <a:t>Theatre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BC25674C-22F1-445A-ABE7-095F86443DAE}"/>
              </a:ext>
            </a:extLst>
          </p:cNvPr>
          <p:cNvSpPr txBox="1"/>
          <p:nvPr/>
        </p:nvSpPr>
        <p:spPr>
          <a:xfrm>
            <a:off x="7521149" y="8794685"/>
            <a:ext cx="1773177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      </a:t>
            </a:r>
            <a:r>
              <a:rPr lang="en-GB" dirty="0" err="1">
                <a:solidFill>
                  <a:schemeClr val="bg1"/>
                </a:solidFill>
              </a:rPr>
              <a:t>Teechers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1AD3F0C8-119F-4188-9A46-723C2A2A2C0E}"/>
              </a:ext>
            </a:extLst>
          </p:cNvPr>
          <p:cNvSpPr/>
          <p:nvPr/>
        </p:nvSpPr>
        <p:spPr>
          <a:xfrm>
            <a:off x="242743" y="16632388"/>
            <a:ext cx="1824090" cy="970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5">
                    <a:lumMod val="75000"/>
                  </a:schemeClr>
                </a:solidFill>
              </a:rPr>
              <a:t>T2. Looking at how to bring written characters to life (characterisation) in order to better perform from ‘the page to the stage’               </a:t>
            </a: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4450698" y="14458310"/>
            <a:ext cx="25810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Create: Devise - re-tell a well-known story, using new techniques, student-led.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4379552" y="14826780"/>
            <a:ext cx="25810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Evaluate: Peer-assess group work (own and others) using Yr7 criteria.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22DFE848-10E2-4CE5-B94A-3BD485F7FAC3}"/>
              </a:ext>
            </a:extLst>
          </p:cNvPr>
          <p:cNvSpPr txBox="1"/>
          <p:nvPr/>
        </p:nvSpPr>
        <p:spPr>
          <a:xfrm>
            <a:off x="238179" y="12607704"/>
            <a:ext cx="8082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Multi-Role</a:t>
            </a:r>
          </a:p>
        </p:txBody>
      </p:sp>
      <p:pic>
        <p:nvPicPr>
          <p:cNvPr id="1028" name="Picture 4" descr="These are the most haunted places in the UK | The Scotsman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848" y="13343458"/>
            <a:ext cx="1034101" cy="77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ugsy Malone Movie Review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520" y="14858585"/>
            <a:ext cx="545418" cy="81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8" name="TextBox 287">
            <a:extLst>
              <a:ext uri="{FF2B5EF4-FFF2-40B4-BE49-F238E27FC236}">
                <a16:creationId xmlns:a16="http://schemas.microsoft.com/office/drawing/2014/main" id="{4D3383E4-E01D-4122-A59A-FCDD4390F707}"/>
              </a:ext>
            </a:extLst>
          </p:cNvPr>
          <p:cNvSpPr txBox="1"/>
          <p:nvPr/>
        </p:nvSpPr>
        <p:spPr>
          <a:xfrm>
            <a:off x="131728" y="13359947"/>
            <a:ext cx="1259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F8B308"/>
                </a:solidFill>
              </a:rPr>
              <a:t>Technical Knowledge – </a:t>
            </a:r>
          </a:p>
          <a:p>
            <a:r>
              <a:rPr lang="en-GB" sz="1100" b="1" dirty="0">
                <a:solidFill>
                  <a:srgbClr val="F8B308"/>
                </a:solidFill>
              </a:rPr>
              <a:t>Staging and Stage Positions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82C0375-8C37-4693-A5C1-BDE37D7E0808}"/>
              </a:ext>
            </a:extLst>
          </p:cNvPr>
          <p:cNvSpPr/>
          <p:nvPr/>
        </p:nvSpPr>
        <p:spPr>
          <a:xfrm>
            <a:off x="5845178" y="8079269"/>
            <a:ext cx="263348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F00FF"/>
                </a:solidFill>
              </a:rPr>
              <a:t>T1. We will look at the work of a Theatre 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Practitioner, and put into practice his methods in a TV drama scene. </a:t>
            </a:r>
            <a:endParaRPr lang="en-GB" sz="1100" dirty="0">
              <a:solidFill>
                <a:srgbClr val="FF00FF"/>
              </a:solidFill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258E9392-AF3B-4C17-81F2-F213B68AE9F2}"/>
              </a:ext>
            </a:extLst>
          </p:cNvPr>
          <p:cNvSpPr/>
          <p:nvPr/>
        </p:nvSpPr>
        <p:spPr>
          <a:xfrm>
            <a:off x="8579486" y="13829968"/>
            <a:ext cx="135887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8B308"/>
                </a:solidFill>
              </a:rPr>
              <a:t>Technical knowledge - Lighting</a:t>
            </a:r>
            <a:endParaRPr lang="en-GB" sz="1100" dirty="0">
              <a:solidFill>
                <a:srgbClr val="F8B308"/>
              </a:solidFill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258E9392-AF3B-4C17-81F2-F213B68AE9F2}"/>
              </a:ext>
            </a:extLst>
          </p:cNvPr>
          <p:cNvSpPr/>
          <p:nvPr/>
        </p:nvSpPr>
        <p:spPr>
          <a:xfrm>
            <a:off x="8761470" y="10781765"/>
            <a:ext cx="96839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</a:rPr>
              <a:t>Soundscape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258E9392-AF3B-4C17-81F2-F213B68AE9F2}"/>
              </a:ext>
            </a:extLst>
          </p:cNvPr>
          <p:cNvSpPr/>
          <p:nvPr/>
        </p:nvSpPr>
        <p:spPr>
          <a:xfrm>
            <a:off x="8940995" y="11213851"/>
            <a:ext cx="78932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</a:rPr>
              <a:t>Physical </a:t>
            </a:r>
          </a:p>
          <a:p>
            <a:pPr algn="ctr"/>
            <a:r>
              <a:rPr lang="en-GB" sz="1100" b="1" dirty="0">
                <a:solidFill>
                  <a:srgbClr val="FF0000"/>
                </a:solidFill>
              </a:rPr>
              <a:t>Theatre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258E9392-AF3B-4C17-81F2-F213B68AE9F2}"/>
              </a:ext>
            </a:extLst>
          </p:cNvPr>
          <p:cNvSpPr/>
          <p:nvPr/>
        </p:nvSpPr>
        <p:spPr>
          <a:xfrm>
            <a:off x="8736494" y="11032948"/>
            <a:ext cx="112935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</a:rPr>
              <a:t>Narrative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3F0276F6-94E0-4DAD-BA12-6B739B52848B}"/>
              </a:ext>
            </a:extLst>
          </p:cNvPr>
          <p:cNvSpPr txBox="1"/>
          <p:nvPr/>
        </p:nvSpPr>
        <p:spPr>
          <a:xfrm>
            <a:off x="6849723" y="11026177"/>
            <a:ext cx="2603012" cy="916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rgbClr val="FFC000"/>
                </a:solidFill>
              </a:rPr>
              <a:t>Assessment</a:t>
            </a:r>
            <a:r>
              <a:rPr lang="en-GB" dirty="0">
                <a:solidFill>
                  <a:srgbClr val="FFC000"/>
                </a:solidFill>
              </a:rPr>
              <a:t>:</a:t>
            </a:r>
          </a:p>
          <a:p>
            <a:r>
              <a:rPr lang="en-GB" sz="1600" dirty="0">
                <a:solidFill>
                  <a:srgbClr val="FFC000"/>
                </a:solidFill>
              </a:rPr>
              <a:t>                  Responding</a:t>
            </a:r>
          </a:p>
          <a:p>
            <a:r>
              <a:rPr lang="en-GB" sz="1600" dirty="0">
                <a:solidFill>
                  <a:srgbClr val="FFC000"/>
                </a:solidFill>
              </a:rPr>
              <a:t>                  Performing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3F0276F6-94E0-4DAD-BA12-6B739B52848B}"/>
              </a:ext>
            </a:extLst>
          </p:cNvPr>
          <p:cNvSpPr txBox="1"/>
          <p:nvPr/>
        </p:nvSpPr>
        <p:spPr>
          <a:xfrm>
            <a:off x="1567497" y="8764801"/>
            <a:ext cx="2603012" cy="916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    </a:t>
            </a:r>
            <a:r>
              <a:rPr lang="en-GB" u="sng" dirty="0">
                <a:solidFill>
                  <a:srgbClr val="FFC000"/>
                </a:solidFill>
              </a:rPr>
              <a:t>Assessment</a:t>
            </a:r>
            <a:r>
              <a:rPr lang="en-GB" dirty="0">
                <a:solidFill>
                  <a:srgbClr val="FFC000"/>
                </a:solidFill>
              </a:rPr>
              <a:t>:</a:t>
            </a:r>
            <a:endParaRPr lang="en-GB" sz="1600" dirty="0">
              <a:solidFill>
                <a:srgbClr val="FFC000"/>
              </a:solidFill>
            </a:endParaRPr>
          </a:p>
          <a:p>
            <a:r>
              <a:rPr lang="en-GB" sz="1600" dirty="0">
                <a:solidFill>
                  <a:srgbClr val="FFC000"/>
                </a:solidFill>
              </a:rPr>
              <a:t>        Creating</a:t>
            </a:r>
          </a:p>
          <a:p>
            <a:r>
              <a:rPr lang="en-GB" sz="1600" dirty="0">
                <a:solidFill>
                  <a:srgbClr val="FFC000"/>
                </a:solidFill>
              </a:rPr>
              <a:t>        Responding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3F0276F6-94E0-4DAD-BA12-6B739B52848B}"/>
              </a:ext>
            </a:extLst>
          </p:cNvPr>
          <p:cNvSpPr txBox="1"/>
          <p:nvPr/>
        </p:nvSpPr>
        <p:spPr>
          <a:xfrm>
            <a:off x="1805204" y="10934338"/>
            <a:ext cx="1725695" cy="916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u="sng" dirty="0">
                <a:solidFill>
                  <a:srgbClr val="FFC000"/>
                </a:solidFill>
              </a:rPr>
              <a:t>Assessment</a:t>
            </a:r>
            <a:r>
              <a:rPr lang="en-GB" sz="1800" dirty="0">
                <a:solidFill>
                  <a:srgbClr val="FFC000"/>
                </a:solidFill>
              </a:rPr>
              <a:t>:</a:t>
            </a:r>
          </a:p>
          <a:p>
            <a:r>
              <a:rPr lang="en-GB" sz="1800" dirty="0">
                <a:solidFill>
                  <a:srgbClr val="FFC000"/>
                </a:solidFill>
              </a:rPr>
              <a:t>   Performing</a:t>
            </a:r>
          </a:p>
          <a:p>
            <a:r>
              <a:rPr lang="en-GB" sz="1800" dirty="0">
                <a:solidFill>
                  <a:srgbClr val="FFC000"/>
                </a:solidFill>
              </a:rPr>
              <a:t>   Creating</a:t>
            </a:r>
          </a:p>
        </p:txBody>
      </p:sp>
      <p:pic>
        <p:nvPicPr>
          <p:cNvPr id="9" name="Picture 8" descr="File:Vintage General Electric 7-Transistor Radio, Model P ...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692" y="11075509"/>
            <a:ext cx="1009693" cy="694164"/>
          </a:xfrm>
          <a:prstGeom prst="rect">
            <a:avLst/>
          </a:prstGeom>
        </p:spPr>
      </p:pic>
      <p:sp>
        <p:nvSpPr>
          <p:cNvPr id="172" name="Rectangle 171">
            <a:extLst>
              <a:ext uri="{FF2B5EF4-FFF2-40B4-BE49-F238E27FC236}">
                <a16:creationId xmlns:a16="http://schemas.microsoft.com/office/drawing/2014/main" id="{1AD3F0C8-119F-4188-9A46-723C2A2A2C0E}"/>
              </a:ext>
            </a:extLst>
          </p:cNvPr>
          <p:cNvSpPr/>
          <p:nvPr/>
        </p:nvSpPr>
        <p:spPr>
          <a:xfrm>
            <a:off x="6189327" y="12059092"/>
            <a:ext cx="210661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100" b="1" dirty="0">
                <a:solidFill>
                  <a:srgbClr val="C00000"/>
                </a:solidFill>
              </a:rPr>
              <a:t>T1. Looking at a different style of theatre, particularly Physical Theatre and the style of ‘Frantic Assembly’.  Exploring how someone can turn a novel into a stage performance</a:t>
            </a:r>
            <a:r>
              <a:rPr lang="en-GB" sz="1100" b="1" dirty="0"/>
              <a:t>.         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5975706" y="10555991"/>
            <a:ext cx="357912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Perform: Teacher, peer and self-assess performances using Yr8 criteria.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1000592" y="11864498"/>
            <a:ext cx="15789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Evaluate: Peer-assess group work (own and others) using Yr8 criteria.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5724243" y="10233296"/>
            <a:ext cx="39957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Create: Groups make a performance montage from</a:t>
            </a:r>
          </a:p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practical work in lessons.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-42939" y="11233218"/>
            <a:ext cx="14650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Create: Write individual radio plays using new skills and techniques.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98796934-A6F8-497A-AB48-16C4AD00D05E}"/>
              </a:ext>
            </a:extLst>
          </p:cNvPr>
          <p:cNvSpPr txBox="1"/>
          <p:nvPr/>
        </p:nvSpPr>
        <p:spPr>
          <a:xfrm>
            <a:off x="2628395" y="12090348"/>
            <a:ext cx="11737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Vocal Skills – 5Ps</a:t>
            </a: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258E9392-AF3B-4C17-81F2-F213B68AE9F2}"/>
              </a:ext>
            </a:extLst>
          </p:cNvPr>
          <p:cNvSpPr/>
          <p:nvPr/>
        </p:nvSpPr>
        <p:spPr>
          <a:xfrm>
            <a:off x="2365102" y="11895871"/>
            <a:ext cx="15097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</a:rPr>
              <a:t>Soundscape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258E9392-AF3B-4C17-81F2-F213B68AE9F2}"/>
              </a:ext>
            </a:extLst>
          </p:cNvPr>
          <p:cNvSpPr/>
          <p:nvPr/>
        </p:nvSpPr>
        <p:spPr>
          <a:xfrm>
            <a:off x="3281703" y="11919212"/>
            <a:ext cx="184092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8B308"/>
                </a:solidFill>
              </a:rPr>
              <a:t>Technical knowledge- </a:t>
            </a:r>
          </a:p>
          <a:p>
            <a:pPr algn="ctr"/>
            <a:r>
              <a:rPr lang="en-GB" sz="1100" b="1" dirty="0">
                <a:solidFill>
                  <a:srgbClr val="F8B308"/>
                </a:solidFill>
              </a:rPr>
              <a:t>SFX</a:t>
            </a:r>
            <a:endParaRPr lang="en-GB" sz="1100" dirty="0">
              <a:solidFill>
                <a:srgbClr val="F8B308"/>
              </a:solidFill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1AD3F0C8-119F-4188-9A46-723C2A2A2C0E}"/>
              </a:ext>
            </a:extLst>
          </p:cNvPr>
          <p:cNvSpPr/>
          <p:nvPr/>
        </p:nvSpPr>
        <p:spPr>
          <a:xfrm>
            <a:off x="72755" y="7569951"/>
            <a:ext cx="1412564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>
                <a:solidFill>
                  <a:srgbClr val="C00000"/>
                </a:solidFill>
              </a:rPr>
              <a:t>T3. Practically exploring a style of drama that many will already be aware of – Musical Theatre. Students will also explore technical design skills.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258E9392-AF3B-4C17-81F2-F213B68AE9F2}"/>
              </a:ext>
            </a:extLst>
          </p:cNvPr>
          <p:cNvSpPr/>
          <p:nvPr/>
        </p:nvSpPr>
        <p:spPr>
          <a:xfrm>
            <a:off x="6847564" y="6122624"/>
            <a:ext cx="28823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100" b="1" dirty="0">
                <a:solidFill>
                  <a:srgbClr val="F8B308"/>
                </a:solidFill>
              </a:rPr>
              <a:t>Technical Knowledge: Costume, </a:t>
            </a:r>
          </a:p>
          <a:p>
            <a:pPr algn="r"/>
            <a:r>
              <a:rPr lang="en-GB" sz="1100" b="1" dirty="0">
                <a:solidFill>
                  <a:srgbClr val="F8B308"/>
                </a:solidFill>
              </a:rPr>
              <a:t>Props,</a:t>
            </a:r>
          </a:p>
          <a:p>
            <a:pPr algn="r"/>
            <a:r>
              <a:rPr lang="en-GB" sz="1100" b="1" dirty="0">
                <a:solidFill>
                  <a:srgbClr val="F8B308"/>
                </a:solidFill>
              </a:rPr>
              <a:t>Staging, </a:t>
            </a:r>
          </a:p>
          <a:p>
            <a:pPr algn="r"/>
            <a:r>
              <a:rPr lang="en-GB" sz="1100" b="1" dirty="0">
                <a:solidFill>
                  <a:srgbClr val="F8B308"/>
                </a:solidFill>
              </a:rPr>
              <a:t> </a:t>
            </a:r>
            <a:endParaRPr lang="en-GB" sz="1100" dirty="0">
              <a:solidFill>
                <a:srgbClr val="F8B308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1265961" y="7388370"/>
            <a:ext cx="215634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Perform: Teacher, peer and self-assess performance (physical or design) using Yr8 criteria.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1412720" y="7926681"/>
            <a:ext cx="224641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Evaluate: Students comment on how drama is created and communication of meaning.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3F0276F6-94E0-4DAD-BA12-6B739B52848B}"/>
              </a:ext>
            </a:extLst>
          </p:cNvPr>
          <p:cNvSpPr txBox="1"/>
          <p:nvPr/>
        </p:nvSpPr>
        <p:spPr>
          <a:xfrm>
            <a:off x="6445443" y="8701010"/>
            <a:ext cx="1623001" cy="916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rgbClr val="FFC000"/>
                </a:solidFill>
              </a:rPr>
              <a:t>Assessment</a:t>
            </a:r>
            <a:r>
              <a:rPr lang="en-GB" dirty="0">
                <a:solidFill>
                  <a:srgbClr val="FFC000"/>
                </a:solidFill>
              </a:rPr>
              <a:t>:</a:t>
            </a:r>
            <a:endParaRPr lang="en-GB" sz="1600" dirty="0">
              <a:solidFill>
                <a:srgbClr val="FFC000"/>
              </a:solidFill>
            </a:endParaRPr>
          </a:p>
          <a:p>
            <a:r>
              <a:rPr lang="en-GB" sz="1600" dirty="0">
                <a:solidFill>
                  <a:srgbClr val="FFC000"/>
                </a:solidFill>
              </a:rPr>
              <a:t>        Creating</a:t>
            </a:r>
          </a:p>
          <a:p>
            <a:r>
              <a:rPr lang="en-GB" sz="1600" dirty="0">
                <a:solidFill>
                  <a:srgbClr val="FFC000"/>
                </a:solidFill>
              </a:rPr>
              <a:t>        Performing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6331674" y="9284220"/>
            <a:ext cx="3388339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F00FF"/>
                </a:solidFill>
              </a:rPr>
              <a:t>                                                                                T2. </a:t>
            </a:r>
          </a:p>
          <a:p>
            <a:pPr algn="ctr"/>
            <a:r>
              <a:rPr lang="en-GB" sz="1100" b="1" dirty="0">
                <a:solidFill>
                  <a:srgbClr val="FF00FF"/>
                </a:solidFill>
              </a:rPr>
              <a:t>                                                                    Looking at some of the characters and scenes from the stage play </a:t>
            </a:r>
            <a:r>
              <a:rPr lang="en-GB" sz="1100" b="1" dirty="0" err="1">
                <a:solidFill>
                  <a:srgbClr val="FF00FF"/>
                </a:solidFill>
              </a:rPr>
              <a:t>Teechers</a:t>
            </a:r>
            <a:r>
              <a:rPr lang="en-GB" sz="1100" b="1" dirty="0">
                <a:solidFill>
                  <a:srgbClr val="FF00FF"/>
                </a:solidFill>
              </a:rPr>
              <a:t>, trying to create comedy using multi-role. Characterisation ‘from page to stage’. </a:t>
            </a:r>
            <a:endParaRPr lang="en-GB" sz="1100" dirty="0">
              <a:solidFill>
                <a:srgbClr val="FF00FF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131787" y="14990642"/>
            <a:ext cx="835861" cy="65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741202" y="15182892"/>
            <a:ext cx="15686" cy="453503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>
            <a:extLst>
              <a:ext uri="{FF2B5EF4-FFF2-40B4-BE49-F238E27FC236}">
                <a16:creationId xmlns:a16="http://schemas.microsoft.com/office/drawing/2014/main" id="{0835F729-B7A9-4C6B-B0ED-C11658C984D4}"/>
              </a:ext>
            </a:extLst>
          </p:cNvPr>
          <p:cNvCxnSpPr>
            <a:cxnSpLocks/>
          </p:cNvCxnSpPr>
          <p:nvPr/>
        </p:nvCxnSpPr>
        <p:spPr>
          <a:xfrm>
            <a:off x="1608584" y="12970983"/>
            <a:ext cx="895383" cy="5467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/>
          <p:cNvCxnSpPr>
            <a:cxnSpLocks/>
          </p:cNvCxnSpPr>
          <p:nvPr/>
        </p:nvCxnSpPr>
        <p:spPr>
          <a:xfrm>
            <a:off x="3142763" y="13211631"/>
            <a:ext cx="0" cy="251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>
            <a:cxnSpLocks/>
          </p:cNvCxnSpPr>
          <p:nvPr/>
        </p:nvCxnSpPr>
        <p:spPr>
          <a:xfrm>
            <a:off x="1091680" y="14869160"/>
            <a:ext cx="403362" cy="197021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cxnSpLocks/>
          </p:cNvCxnSpPr>
          <p:nvPr/>
        </p:nvCxnSpPr>
        <p:spPr>
          <a:xfrm>
            <a:off x="1013005" y="14002294"/>
            <a:ext cx="475659" cy="856291"/>
          </a:xfrm>
          <a:prstGeom prst="straightConnector1">
            <a:avLst/>
          </a:prstGeom>
          <a:ln>
            <a:solidFill>
              <a:srgbClr val="F8B30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>
            <a:cxnSpLocks/>
            <a:stCxn id="271" idx="0"/>
          </p:cNvCxnSpPr>
          <p:nvPr/>
        </p:nvCxnSpPr>
        <p:spPr>
          <a:xfrm flipV="1">
            <a:off x="1154788" y="15889409"/>
            <a:ext cx="770831" cy="7429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</p:cNvCxnSpPr>
          <p:nvPr/>
        </p:nvCxnSpPr>
        <p:spPr>
          <a:xfrm flipH="1">
            <a:off x="2275187" y="14951357"/>
            <a:ext cx="339737" cy="213885"/>
          </a:xfrm>
          <a:prstGeom prst="straightConnector1">
            <a:avLst/>
          </a:prstGeom>
          <a:ln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cxnSpLocks/>
          </p:cNvCxnSpPr>
          <p:nvPr/>
        </p:nvCxnSpPr>
        <p:spPr>
          <a:xfrm flipH="1">
            <a:off x="3715453" y="13061413"/>
            <a:ext cx="743377" cy="375314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707205" y="13135325"/>
            <a:ext cx="321522" cy="22762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>
            <a:extLst>
              <a:ext uri="{FF2B5EF4-FFF2-40B4-BE49-F238E27FC236}">
                <a16:creationId xmlns:a16="http://schemas.microsoft.com/office/drawing/2014/main" id="{0835F729-B7A9-4C6B-B0ED-C11658C984D4}"/>
              </a:ext>
            </a:extLst>
          </p:cNvPr>
          <p:cNvCxnSpPr>
            <a:cxnSpLocks/>
          </p:cNvCxnSpPr>
          <p:nvPr/>
        </p:nvCxnSpPr>
        <p:spPr>
          <a:xfrm flipH="1">
            <a:off x="8862373" y="11309573"/>
            <a:ext cx="160177" cy="6324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 flipH="1" flipV="1">
            <a:off x="9022550" y="13491381"/>
            <a:ext cx="280439" cy="338588"/>
          </a:xfrm>
          <a:prstGeom prst="straightConnector1">
            <a:avLst/>
          </a:prstGeom>
          <a:ln>
            <a:solidFill>
              <a:srgbClr val="F8B30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/>
          <p:nvPr/>
        </p:nvCxnSpPr>
        <p:spPr>
          <a:xfrm>
            <a:off x="8534306" y="10836819"/>
            <a:ext cx="223602" cy="790418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/>
          <p:nvPr/>
        </p:nvCxnSpPr>
        <p:spPr>
          <a:xfrm flipV="1">
            <a:off x="1261090" y="11519350"/>
            <a:ext cx="731324" cy="361406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Arrow Connector 233"/>
          <p:cNvCxnSpPr/>
          <p:nvPr/>
        </p:nvCxnSpPr>
        <p:spPr>
          <a:xfrm>
            <a:off x="4887897" y="10898973"/>
            <a:ext cx="250471" cy="28959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Arrow Connector 235"/>
          <p:cNvCxnSpPr/>
          <p:nvPr/>
        </p:nvCxnSpPr>
        <p:spPr>
          <a:xfrm flipV="1">
            <a:off x="4971684" y="11632718"/>
            <a:ext cx="372688" cy="357280"/>
          </a:xfrm>
          <a:prstGeom prst="straightConnector1">
            <a:avLst/>
          </a:prstGeom>
          <a:ln>
            <a:solidFill>
              <a:srgbClr val="F8B30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Arrow Connector 238"/>
          <p:cNvCxnSpPr/>
          <p:nvPr/>
        </p:nvCxnSpPr>
        <p:spPr>
          <a:xfrm flipV="1">
            <a:off x="4153036" y="11473421"/>
            <a:ext cx="1086871" cy="594364"/>
          </a:xfrm>
          <a:prstGeom prst="straightConnector1">
            <a:avLst/>
          </a:prstGeom>
          <a:ln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>
            <a:extLst>
              <a:ext uri="{FF2B5EF4-FFF2-40B4-BE49-F238E27FC236}">
                <a16:creationId xmlns:a16="http://schemas.microsoft.com/office/drawing/2014/main" id="{0835F729-B7A9-4C6B-B0ED-C11658C984D4}"/>
              </a:ext>
            </a:extLst>
          </p:cNvPr>
          <p:cNvCxnSpPr>
            <a:cxnSpLocks/>
          </p:cNvCxnSpPr>
          <p:nvPr/>
        </p:nvCxnSpPr>
        <p:spPr>
          <a:xfrm flipV="1">
            <a:off x="3766175" y="11311614"/>
            <a:ext cx="1477592" cy="4771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/>
          <p:nvPr/>
        </p:nvCxnSpPr>
        <p:spPr>
          <a:xfrm flipV="1">
            <a:off x="1229889" y="11530401"/>
            <a:ext cx="761405" cy="69816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Arrow Connector 254"/>
          <p:cNvCxnSpPr/>
          <p:nvPr/>
        </p:nvCxnSpPr>
        <p:spPr>
          <a:xfrm>
            <a:off x="895555" y="9353639"/>
            <a:ext cx="322342" cy="25106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Arrow Connector 255"/>
          <p:cNvCxnSpPr/>
          <p:nvPr/>
        </p:nvCxnSpPr>
        <p:spPr>
          <a:xfrm flipH="1">
            <a:off x="1639879" y="8496842"/>
            <a:ext cx="317027" cy="1045204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Arrow Connector 256"/>
          <p:cNvCxnSpPr/>
          <p:nvPr/>
        </p:nvCxnSpPr>
        <p:spPr>
          <a:xfrm flipH="1" flipV="1">
            <a:off x="1639879" y="10142892"/>
            <a:ext cx="285740" cy="184678"/>
          </a:xfrm>
          <a:prstGeom prst="straightConnector1">
            <a:avLst/>
          </a:prstGeom>
          <a:ln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Rectangle 263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3509703" y="8121053"/>
            <a:ext cx="2247186" cy="599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Perform: Teacher, peer and self-assess performances using Yr9 criteria.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3430213" y="7463036"/>
            <a:ext cx="2194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Create: Devise – Using a selection of scripts to create a piece of TV acting in a </a:t>
            </a:r>
            <a:r>
              <a:rPr lang="en-GB" sz="1100" b="1" dirty="0" err="1">
                <a:solidFill>
                  <a:schemeClr val="accent2">
                    <a:lumMod val="75000"/>
                  </a:schemeClr>
                </a:solidFill>
              </a:rPr>
              <a:t>Stanislavkian</a:t>
            </a:r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 style.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3F0276F6-94E0-4DAD-BA12-6B739B52848B}"/>
              </a:ext>
            </a:extLst>
          </p:cNvPr>
          <p:cNvSpPr txBox="1"/>
          <p:nvPr/>
        </p:nvSpPr>
        <p:spPr>
          <a:xfrm>
            <a:off x="8142483" y="6945632"/>
            <a:ext cx="2603012" cy="916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u="sng" dirty="0">
                <a:solidFill>
                  <a:srgbClr val="FFC000"/>
                </a:solidFill>
              </a:rPr>
              <a:t>Assessment</a:t>
            </a:r>
            <a:r>
              <a:rPr lang="en-GB" sz="1800" dirty="0">
                <a:solidFill>
                  <a:srgbClr val="FFC000"/>
                </a:solidFill>
              </a:rPr>
              <a:t>:</a:t>
            </a:r>
          </a:p>
          <a:p>
            <a:r>
              <a:rPr lang="en-GB" sz="1800" dirty="0">
                <a:solidFill>
                  <a:srgbClr val="FFC000"/>
                </a:solidFill>
              </a:rPr>
              <a:t>     Performing</a:t>
            </a:r>
          </a:p>
          <a:p>
            <a:r>
              <a:rPr lang="en-GB" sz="1800" dirty="0">
                <a:solidFill>
                  <a:srgbClr val="FFC000"/>
                </a:solidFill>
              </a:rPr>
              <a:t>        Responding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3F0276F6-94E0-4DAD-BA12-6B739B52848B}"/>
              </a:ext>
            </a:extLst>
          </p:cNvPr>
          <p:cNvSpPr txBox="1"/>
          <p:nvPr/>
        </p:nvSpPr>
        <p:spPr>
          <a:xfrm>
            <a:off x="4651936" y="6301971"/>
            <a:ext cx="2603012" cy="916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rgbClr val="FFC000"/>
                </a:solidFill>
              </a:rPr>
              <a:t>Assessment</a:t>
            </a:r>
            <a:r>
              <a:rPr lang="en-GB" dirty="0">
                <a:solidFill>
                  <a:srgbClr val="FFC000"/>
                </a:solidFill>
              </a:rPr>
              <a:t>:</a:t>
            </a:r>
            <a:endParaRPr lang="en-GB" sz="1600" dirty="0">
              <a:solidFill>
                <a:srgbClr val="FFC000"/>
              </a:solidFill>
            </a:endParaRPr>
          </a:p>
          <a:p>
            <a:r>
              <a:rPr lang="en-GB" sz="1600" dirty="0">
                <a:solidFill>
                  <a:srgbClr val="FFC000"/>
                </a:solidFill>
              </a:rPr>
              <a:t>         Creating</a:t>
            </a:r>
          </a:p>
          <a:p>
            <a:r>
              <a:rPr lang="en-GB" sz="1600" dirty="0">
                <a:solidFill>
                  <a:srgbClr val="FFC000"/>
                </a:solidFill>
              </a:rPr>
              <a:t>        Responding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5624613" y="7281184"/>
            <a:ext cx="298696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Perform: Teacher, peer and self-assess performance skills using Yr9 criteria.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5872392" y="7618755"/>
            <a:ext cx="25790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Evaluate: Self and peer-assess group work (own and others) using Yr9 criteria.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4238410" y="5883120"/>
            <a:ext cx="231130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Evaluate: Peer-assess group work (own and others) using Yr8 criteria.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1D16C891-D192-48F9-ABEC-5B3E7450C29A}"/>
              </a:ext>
            </a:extLst>
          </p:cNvPr>
          <p:cNvSpPr/>
          <p:nvPr/>
        </p:nvSpPr>
        <p:spPr>
          <a:xfrm>
            <a:off x="4202164" y="5518358"/>
            <a:ext cx="240645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Create: Write individual radio plays using new skills and techniques.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C82C0375-8C37-4693-A5C1-BDE37D7E0808}"/>
              </a:ext>
            </a:extLst>
          </p:cNvPr>
          <p:cNvSpPr/>
          <p:nvPr/>
        </p:nvSpPr>
        <p:spPr>
          <a:xfrm>
            <a:off x="6452288" y="5467885"/>
            <a:ext cx="32597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rgbClr val="FF00FF"/>
                </a:solidFill>
              </a:rPr>
              <a:t>T3. We will explore some of Shakespeare’s history and look at the tragedy of Macbeth, deconstructing the text and writing about how we could stage the play in a modern context.</a:t>
            </a:r>
            <a:endParaRPr lang="en-GB" sz="1100" dirty="0">
              <a:solidFill>
                <a:srgbClr val="FF00FF"/>
              </a:solidFill>
            </a:endParaRPr>
          </a:p>
        </p:txBody>
      </p:sp>
      <p:cxnSp>
        <p:nvCxnSpPr>
          <p:cNvPr id="85" name="Straight Arrow Connector 84"/>
          <p:cNvCxnSpPr>
            <a:stCxn id="1136" idx="0"/>
          </p:cNvCxnSpPr>
          <p:nvPr/>
        </p:nvCxnSpPr>
        <p:spPr>
          <a:xfrm flipV="1">
            <a:off x="5442049" y="7097352"/>
            <a:ext cx="887645" cy="185824"/>
          </a:xfrm>
          <a:prstGeom prst="straightConnector1">
            <a:avLst/>
          </a:prstGeom>
          <a:ln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/>
          <p:nvPr/>
        </p:nvCxnSpPr>
        <p:spPr>
          <a:xfrm>
            <a:off x="5163221" y="8503086"/>
            <a:ext cx="37443" cy="386211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/>
          <p:cNvCxnSpPr>
            <a:cxnSpLocks/>
          </p:cNvCxnSpPr>
          <p:nvPr/>
        </p:nvCxnSpPr>
        <p:spPr>
          <a:xfrm>
            <a:off x="8295937" y="7684703"/>
            <a:ext cx="279176" cy="518950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H="1">
            <a:off x="5513503" y="8649197"/>
            <a:ext cx="939437" cy="306767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Arrow Connector 299"/>
          <p:cNvCxnSpPr/>
          <p:nvPr/>
        </p:nvCxnSpPr>
        <p:spPr>
          <a:xfrm flipH="1">
            <a:off x="6892348" y="6105249"/>
            <a:ext cx="302717" cy="320522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Arrow Connector 300"/>
          <p:cNvCxnSpPr>
            <a:cxnSpLocks/>
          </p:cNvCxnSpPr>
          <p:nvPr/>
        </p:nvCxnSpPr>
        <p:spPr>
          <a:xfrm flipH="1" flipV="1">
            <a:off x="9119127" y="8741790"/>
            <a:ext cx="135971" cy="519180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>
            <a:off x="6477163" y="6026404"/>
            <a:ext cx="224900" cy="439179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Arrow Connector 302"/>
          <p:cNvCxnSpPr>
            <a:cxnSpLocks/>
          </p:cNvCxnSpPr>
          <p:nvPr/>
        </p:nvCxnSpPr>
        <p:spPr>
          <a:xfrm flipH="1">
            <a:off x="8920851" y="6583709"/>
            <a:ext cx="54470" cy="1448517"/>
          </a:xfrm>
          <a:prstGeom prst="straightConnector1">
            <a:avLst/>
          </a:prstGeom>
          <a:ln>
            <a:solidFill>
              <a:srgbClr val="F8B30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Teechers Leavers 22 review – John Godber's rowdy comedy graduates with  honours | Theatre | The Guardian">
            <a:extLst>
              <a:ext uri="{FF2B5EF4-FFF2-40B4-BE49-F238E27FC236}">
                <a16:creationId xmlns:a16="http://schemas.microsoft.com/office/drawing/2014/main" id="{38566EDC-B88E-C00C-6269-109F2DD72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523" y="8078331"/>
            <a:ext cx="967208" cy="58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A picture containing furniture, curtain, red&#10;&#10;Description automatically generated">
            <a:extLst>
              <a:ext uri="{FF2B5EF4-FFF2-40B4-BE49-F238E27FC236}">
                <a16:creationId xmlns:a16="http://schemas.microsoft.com/office/drawing/2014/main" id="{D61425E8-BF6D-0ABD-F00F-CD43FEE4E407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4"/>
              </a:ext>
            </a:extLst>
          </a:blip>
          <a:stretch>
            <a:fillRect/>
          </a:stretch>
        </p:blipFill>
        <p:spPr>
          <a:xfrm>
            <a:off x="838944" y="10241369"/>
            <a:ext cx="869419" cy="703586"/>
          </a:xfrm>
          <a:prstGeom prst="rect">
            <a:avLst/>
          </a:prstGeom>
        </p:spPr>
      </p:pic>
      <p:sp>
        <p:nvSpPr>
          <p:cNvPr id="196" name="Rectangle 195">
            <a:extLst>
              <a:ext uri="{FF2B5EF4-FFF2-40B4-BE49-F238E27FC236}">
                <a16:creationId xmlns:a16="http://schemas.microsoft.com/office/drawing/2014/main" id="{71F70942-243C-4207-E78D-84498DE8E941}"/>
              </a:ext>
            </a:extLst>
          </p:cNvPr>
          <p:cNvSpPr/>
          <p:nvPr/>
        </p:nvSpPr>
        <p:spPr>
          <a:xfrm>
            <a:off x="4333498" y="12042449"/>
            <a:ext cx="21187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Create: Devise – Using a selection of techniques and conventions to create a piece of work about </a:t>
            </a:r>
            <a:r>
              <a:rPr lang="en-GB" sz="1100" b="1" dirty="0" err="1">
                <a:solidFill>
                  <a:schemeClr val="accent2">
                    <a:lumMod val="75000"/>
                  </a:schemeClr>
                </a:solidFill>
              </a:rPr>
              <a:t>Darkwood</a:t>
            </a:r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 Manor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679B949E-FB8C-594E-7224-2D6C38152F77}"/>
              </a:ext>
            </a:extLst>
          </p:cNvPr>
          <p:cNvSpPr/>
          <p:nvPr/>
        </p:nvSpPr>
        <p:spPr>
          <a:xfrm>
            <a:off x="4163237" y="12804901"/>
            <a:ext cx="24812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Perform: Peer   and self-assess performances using Yr7 criteria.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20AF55B-1417-58EA-E772-5CC8E331DB8E}"/>
              </a:ext>
            </a:extLst>
          </p:cNvPr>
          <p:cNvSpPr/>
          <p:nvPr/>
        </p:nvSpPr>
        <p:spPr>
          <a:xfrm>
            <a:off x="232058" y="14316961"/>
            <a:ext cx="10154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Perform: Peer and self-assess performances using Yr7 criteria.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1CF4E622-74BA-8CDF-5338-907851B3FCA3}"/>
              </a:ext>
            </a:extLst>
          </p:cNvPr>
          <p:cNvSpPr/>
          <p:nvPr/>
        </p:nvSpPr>
        <p:spPr>
          <a:xfrm>
            <a:off x="117914" y="15373457"/>
            <a:ext cx="1205079" cy="970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</a:rPr>
              <a:t>Evaluate: Peer-assess group work (own and others) using Yr7 criteria.</a:t>
            </a:r>
            <a:endParaRPr lang="en-GB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DE52FF24-3A23-10AB-D0D4-8576ED87E674}"/>
              </a:ext>
            </a:extLst>
          </p:cNvPr>
          <p:cNvSpPr txBox="1"/>
          <p:nvPr/>
        </p:nvSpPr>
        <p:spPr>
          <a:xfrm>
            <a:off x="2850404" y="14856000"/>
            <a:ext cx="11737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Vocal Skills – 5Ps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87D38F5C-B48C-7435-8F72-4477B3381153}"/>
              </a:ext>
            </a:extLst>
          </p:cNvPr>
          <p:cNvSpPr txBox="1"/>
          <p:nvPr/>
        </p:nvSpPr>
        <p:spPr>
          <a:xfrm>
            <a:off x="2345927" y="14520470"/>
            <a:ext cx="21996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>
                <a:solidFill>
                  <a:srgbClr val="00B050"/>
                </a:solidFill>
              </a:rPr>
              <a:t>Physical Skills </a:t>
            </a:r>
          </a:p>
          <a:p>
            <a:pPr algn="ctr"/>
            <a:r>
              <a:rPr lang="en-GB" sz="1100" b="1" dirty="0">
                <a:solidFill>
                  <a:srgbClr val="00B050"/>
                </a:solidFill>
              </a:rPr>
              <a:t>(Head, Shoulders, Knees and Toes)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C4577943-C26D-B6A6-4F39-05997E2FCC84}"/>
              </a:ext>
            </a:extLst>
          </p:cNvPr>
          <p:cNvSpPr txBox="1"/>
          <p:nvPr/>
        </p:nvSpPr>
        <p:spPr>
          <a:xfrm>
            <a:off x="2499784" y="14369074"/>
            <a:ext cx="18854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</a:rPr>
              <a:t>PERFORMANCE TECHNIQUES</a:t>
            </a:r>
          </a:p>
        </p:txBody>
      </p:sp>
      <p:pic>
        <p:nvPicPr>
          <p:cNvPr id="12" name="Picture 11" descr="Starting a Child Acting Career">
            <a:extLst>
              <a:ext uri="{FF2B5EF4-FFF2-40B4-BE49-F238E27FC236}">
                <a16:creationId xmlns:a16="http://schemas.microsoft.com/office/drawing/2014/main" id="{9388AF11-3A1F-F41F-2693-B06BD8D35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72" y="8806731"/>
            <a:ext cx="889813" cy="78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6EFECA1-BB48-AC32-B96E-5239CF060575}"/>
              </a:ext>
            </a:extLst>
          </p:cNvPr>
          <p:cNvCxnSpPr/>
          <p:nvPr/>
        </p:nvCxnSpPr>
        <p:spPr>
          <a:xfrm flipV="1">
            <a:off x="5594449" y="7249752"/>
            <a:ext cx="887645" cy="185824"/>
          </a:xfrm>
          <a:prstGeom prst="straightConnector1">
            <a:avLst/>
          </a:prstGeom>
          <a:ln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upload.wikimedia.org/wikipedia/en/e/ed/Billyelliot...">
            <a:extLst>
              <a:ext uri="{FF2B5EF4-FFF2-40B4-BE49-F238E27FC236}">
                <a16:creationId xmlns:a16="http://schemas.microsoft.com/office/drawing/2014/main" id="{CCF0DBCD-FF43-93BE-6EBA-DC872849D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764" y="1585657"/>
            <a:ext cx="994692" cy="112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c74df8-1e46-45b4-bd67-b5e67cb8cfb2">
      <Terms xmlns="http://schemas.microsoft.com/office/infopath/2007/PartnerControls"/>
    </lcf76f155ced4ddcb4097134ff3c332f>
    <TaxCatchAll xmlns="912e7bfb-0f1d-4096-82cb-c34f89414f4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065F83-074C-4D5C-9D06-B2F026B026CF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21458cc1-746b-4a3c-a4e4-c4d7a3c276f2"/>
    <ds:schemaRef ds:uri="http://purl.org/dc/elements/1.1/"/>
    <ds:schemaRef ds:uri="http://purl.org/dc/dcmitype/"/>
    <ds:schemaRef ds:uri="2017ed24-32ce-461c-bd08-676f15a9d2b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BB2E42D-E482-41D0-9F68-94B90C81E0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8B86A0-15B4-4C30-9AB6-ECF3E7FD197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40226</TotalTime>
  <Words>958</Words>
  <Application>Microsoft Office PowerPoint</Application>
  <PresentationFormat>Custom</PresentationFormat>
  <Paragraphs>177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Mrs Milborne</cp:lastModifiedBy>
  <cp:revision>387</cp:revision>
  <cp:lastPrinted>2019-10-28T14:05:20Z</cp:lastPrinted>
  <dcterms:created xsi:type="dcterms:W3CDTF">2018-02-08T08:28:53Z</dcterms:created>
  <dcterms:modified xsi:type="dcterms:W3CDTF">2024-09-05T12:50:10Z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0x01010095298BF7159C0A40A6FE7FC548C5976F</vt:lpwstr>
  </property>
  <property fmtid="{D5CDD505-2E9C-101B-9397-08002B2CF9AE}" pid="3" name="Order">
    <vt:r8>1038400</vt:r8>
  </property>
</Properties>
</file>