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9" r:id="rId2"/>
  </p:sldIdLst>
  <p:sldSz cx="97202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>
          <p15:clr>
            <a:srgbClr val="A4A3A4"/>
          </p15:clr>
        </p15:guide>
        <p15:guide id="2" pos="30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0D8"/>
    <a:srgbClr val="BD139D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80" d="100"/>
          <a:sy n="80" d="100"/>
        </p:scale>
        <p:origin x="1398" y="-4470"/>
      </p:cViewPr>
      <p:guideLst>
        <p:guide orient="horz" pos="5556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7775"/>
            <a:ext cx="185420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05/07/2022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921" y="-284610"/>
            <a:ext cx="9975982" cy="1792490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18662" y="2642305"/>
            <a:ext cx="5854586" cy="60523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081465" y="2576150"/>
            <a:ext cx="938427" cy="735967"/>
          </a:xfrm>
          <a:prstGeom prst="triangle">
            <a:avLst>
              <a:gd name="adj" fmla="val 48759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Block Arc 6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21883" y="294205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3525" y="4840245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Block Arc 9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5232318">
            <a:off x="6459106" y="11307025"/>
            <a:ext cx="2593348" cy="220577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56179" y="5129564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18662" y="699911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037431" y="13089976"/>
            <a:ext cx="5733212" cy="60814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Art movements</a:t>
            </a:r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21896" y="9278214"/>
            <a:ext cx="2763038" cy="216438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45792" y="4974191"/>
            <a:ext cx="347268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60" dirty="0">
                <a:solidFill>
                  <a:schemeClr val="bg1"/>
                </a:solidFill>
              </a:rPr>
              <a:t>Externally set assignment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4267425" y="674897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4388288" y="6964767"/>
            <a:ext cx="973254" cy="9099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Year 13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2622233" y="2242458"/>
            <a:ext cx="14984" cy="566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 flipV="1">
            <a:off x="1176313" y="4882899"/>
            <a:ext cx="410751" cy="4974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7063036" y="8820463"/>
            <a:ext cx="8914" cy="3285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6021398" y="6821920"/>
            <a:ext cx="0" cy="3947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6571293" y="4563946"/>
            <a:ext cx="1" cy="4373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2037431" y="284609"/>
            <a:ext cx="5645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B0604020202020204" pitchFamily="2" charset="-79"/>
                <a:cs typeface="Aharoni" panose="020B0604020202020204" pitchFamily="2" charset="-79"/>
              </a:rPr>
              <a:t>The Art Learning Journey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53" y="589724"/>
            <a:ext cx="1105236" cy="104334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478" y="607039"/>
            <a:ext cx="1105236" cy="1043343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89814" y="11120296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Art movements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609263" y="14746391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2087" y="14943843"/>
            <a:ext cx="973254" cy="90996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Year 12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4450531" y="12795837"/>
            <a:ext cx="254290" cy="4387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7939438" y="11048259"/>
            <a:ext cx="308626" cy="4424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7326825" y="6727665"/>
            <a:ext cx="14984" cy="5660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896" y="7823644"/>
            <a:ext cx="1742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Understand how to produce a meaningful final outcome.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H="1">
            <a:off x="5835562" y="12847355"/>
            <a:ext cx="101033" cy="4066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76459" y="12071422"/>
            <a:ext cx="16628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Develop a working vocab and specific key terms.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3721" y="16191833"/>
            <a:ext cx="24577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Pupils learn about presentation standards both in sketchbook and on prep sheets.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06358" y="13855863"/>
            <a:ext cx="22528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Introduction into Art disciplines; Fine Art, Printmaking, Photography, Textiles, Mixed Media and sculpture.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54241" y="11825134"/>
            <a:ext cx="13430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Contextual understanding: To understand a wide range of art movements.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019889" y="12955387"/>
            <a:ext cx="72754" cy="3643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833388" y="15906240"/>
            <a:ext cx="0" cy="4025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3212307" y="10959281"/>
            <a:ext cx="401265" cy="46154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617146" y="7675612"/>
            <a:ext cx="17647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Understand how to develop an idea through explorations that link to your ideas and contextual research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006219" y="9961863"/>
            <a:ext cx="16112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Experiment and explore a range of media, techniques and processes.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143021" y="7065234"/>
            <a:ext cx="4964797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Personal                      investigation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617517" y="3428072"/>
            <a:ext cx="1892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Aesthetic understanding and critical judgement of work as is progresses.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59057" y="5810840"/>
            <a:ext cx="13601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Understand how to explore a broad range of Art media.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568691" y="5440854"/>
            <a:ext cx="168114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Develop imagination and creativity; Awareness of how to produce Art that is unique and imaginative, whilst linking to intentions.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356188" y="6078088"/>
            <a:ext cx="13916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Self directed study based on personal issue, interest or theme.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347344" y="5551782"/>
            <a:ext cx="1237882" cy="204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Demonstrate critical and contextual understanding of chosen theme.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77" name="TextBox 76"/>
          <p:cNvSpPr txBox="1"/>
          <p:nvPr/>
        </p:nvSpPr>
        <p:spPr>
          <a:xfrm>
            <a:off x="4127105" y="1003845"/>
            <a:ext cx="17828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Develop ideas through sustained and focused investigations informed by contextual sources..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306431" y="2008133"/>
            <a:ext cx="1427800" cy="85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Reviewing and refining ideas as work develops</a:t>
            </a:r>
            <a:r>
              <a:rPr lang="en-GB" dirty="0"/>
              <a:t>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36942" y="3823393"/>
            <a:ext cx="17945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Record ideas, observations and insights relevant to intentions.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52432" y="1279599"/>
            <a:ext cx="18537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Present a personal and meaningful response that realises intentions. </a:t>
            </a:r>
          </a:p>
        </p:txBody>
      </p:sp>
      <p:pic>
        <p:nvPicPr>
          <p:cNvPr id="86" name="Picture 12" descr="Pen Icon 41069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124" y="3463740"/>
            <a:ext cx="1124069" cy="112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speech-bubble Icon 5713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881" y="815673"/>
            <a:ext cx="845632" cy="84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Block Arc 75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5232318">
            <a:off x="6386261" y="7191574"/>
            <a:ext cx="2593348" cy="220577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9124" y="8984193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9124" y="15268886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Introduction </a:t>
            </a:r>
          </a:p>
        </p:txBody>
      </p:sp>
      <p:sp>
        <p:nvSpPr>
          <p:cNvPr id="88" name="Block Arc 87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646168" y="13407082"/>
            <a:ext cx="2763038" cy="216438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982D40-ADB8-C5F9-9379-C5C1F3FF7C86}"/>
              </a:ext>
            </a:extLst>
          </p:cNvPr>
          <p:cNvCxnSpPr>
            <a:cxnSpLocks/>
          </p:cNvCxnSpPr>
          <p:nvPr/>
        </p:nvCxnSpPr>
        <p:spPr>
          <a:xfrm flipV="1">
            <a:off x="1351373" y="15667630"/>
            <a:ext cx="473297" cy="38743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5A1E900-A182-A63C-412B-F02F83914993}"/>
              </a:ext>
            </a:extLst>
          </p:cNvPr>
          <p:cNvCxnSpPr>
            <a:cxnSpLocks/>
          </p:cNvCxnSpPr>
          <p:nvPr/>
        </p:nvCxnSpPr>
        <p:spPr>
          <a:xfrm>
            <a:off x="4577676" y="14787712"/>
            <a:ext cx="0" cy="5402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50C5189-D885-3D10-9ADF-55D28D1A032E}"/>
              </a:ext>
            </a:extLst>
          </p:cNvPr>
          <p:cNvSpPr txBox="1"/>
          <p:nvPr/>
        </p:nvSpPr>
        <p:spPr>
          <a:xfrm>
            <a:off x="-23600" y="13176255"/>
            <a:ext cx="1343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Introduction to a range of Art movements over time.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E8DDE5E-7345-4F44-C41E-737C8A6EA65A}"/>
              </a:ext>
            </a:extLst>
          </p:cNvPr>
          <p:cNvCxnSpPr>
            <a:cxnSpLocks/>
          </p:cNvCxnSpPr>
          <p:nvPr/>
        </p:nvCxnSpPr>
        <p:spPr>
          <a:xfrm>
            <a:off x="999879" y="13847719"/>
            <a:ext cx="207417" cy="328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DC3A87F-01F2-3CD4-1E2F-DFC964116BA8}"/>
              </a:ext>
            </a:extLst>
          </p:cNvPr>
          <p:cNvSpPr txBox="1"/>
          <p:nvPr/>
        </p:nvSpPr>
        <p:spPr>
          <a:xfrm>
            <a:off x="4039579" y="11862485"/>
            <a:ext cx="16523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Study each Art movement and produce written analysis. 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6583090-7168-989F-E56D-6B2FD0CC4097}"/>
              </a:ext>
            </a:extLst>
          </p:cNvPr>
          <p:cNvSpPr txBox="1"/>
          <p:nvPr/>
        </p:nvSpPr>
        <p:spPr>
          <a:xfrm>
            <a:off x="7990370" y="10292217"/>
            <a:ext cx="1290976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51ABC3C-CF26-0D95-AC22-07EC71903B99}"/>
              </a:ext>
            </a:extLst>
          </p:cNvPr>
          <p:cNvSpPr txBox="1"/>
          <p:nvPr/>
        </p:nvSpPr>
        <p:spPr>
          <a:xfrm>
            <a:off x="4548008" y="16341659"/>
            <a:ext cx="27372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Introduction to the course and the understanding of the assessment objectives.</a:t>
            </a:r>
          </a:p>
        </p:txBody>
      </p:sp>
      <p:pic>
        <p:nvPicPr>
          <p:cNvPr id="93" name="Picture 2" descr="artist Icon 1729157">
            <a:extLst>
              <a:ext uri="{FF2B5EF4-FFF2-40B4-BE49-F238E27FC236}">
                <a16:creationId xmlns:a16="http://schemas.microsoft.com/office/drawing/2014/main" id="{2AE6EB0E-65F6-72F9-ECCF-10B9241DAF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24" y="14113977"/>
            <a:ext cx="1046797" cy="104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10" descr="paint Icon 718211">
            <a:extLst>
              <a:ext uri="{FF2B5EF4-FFF2-40B4-BE49-F238E27FC236}">
                <a16:creationId xmlns:a16="http://schemas.microsoft.com/office/drawing/2014/main" id="{410B5E9C-754C-AE29-EB6D-5985E6DFC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228" y="13908364"/>
            <a:ext cx="1107895" cy="110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73ECFDE4-7BCE-13EA-8777-3BDC08A73D36}"/>
              </a:ext>
            </a:extLst>
          </p:cNvPr>
          <p:cNvSpPr txBox="1"/>
          <p:nvPr/>
        </p:nvSpPr>
        <p:spPr>
          <a:xfrm>
            <a:off x="7840503" y="9571995"/>
            <a:ext cx="15305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Understand the key art style from the Art movements and produce outcomes from this.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1A28882-85AE-CD7C-0643-48B7C548AE86}"/>
              </a:ext>
            </a:extLst>
          </p:cNvPr>
          <p:cNvSpPr txBox="1"/>
          <p:nvPr/>
        </p:nvSpPr>
        <p:spPr>
          <a:xfrm>
            <a:off x="6088892" y="9845649"/>
            <a:ext cx="1633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Record careful observations inspired by Art movements.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24B0E14-F277-F967-241C-E27D5E4592E2}"/>
              </a:ext>
            </a:extLst>
          </p:cNvPr>
          <p:cNvCxnSpPr>
            <a:cxnSpLocks/>
          </p:cNvCxnSpPr>
          <p:nvPr/>
        </p:nvCxnSpPr>
        <p:spPr>
          <a:xfrm flipH="1">
            <a:off x="6712632" y="10927362"/>
            <a:ext cx="30477" cy="4295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DCC819C-77CE-CB9A-E102-7E43022FAAFD}"/>
              </a:ext>
            </a:extLst>
          </p:cNvPr>
          <p:cNvCxnSpPr>
            <a:cxnSpLocks/>
          </p:cNvCxnSpPr>
          <p:nvPr/>
        </p:nvCxnSpPr>
        <p:spPr>
          <a:xfrm flipH="1">
            <a:off x="5053953" y="10953239"/>
            <a:ext cx="17666" cy="378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9E0C4BC6-AE33-0235-AA15-076AEB6C5C37}"/>
              </a:ext>
            </a:extLst>
          </p:cNvPr>
          <p:cNvSpPr txBox="1"/>
          <p:nvPr/>
        </p:nvSpPr>
        <p:spPr>
          <a:xfrm>
            <a:off x="2031263" y="9943469"/>
            <a:ext cx="149092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Understand how to reflect critically on work as it progresses</a:t>
            </a:r>
            <a:r>
              <a:rPr lang="en-GB" sz="2400" dirty="0"/>
              <a:t>.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4C3DA23-4480-D888-2EA4-7757C53C2B68}"/>
              </a:ext>
            </a:extLst>
          </p:cNvPr>
          <p:cNvSpPr txBox="1"/>
          <p:nvPr/>
        </p:nvSpPr>
        <p:spPr>
          <a:xfrm>
            <a:off x="-14458" y="10707034"/>
            <a:ext cx="134309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Understand how to make connections between visual and other elements</a:t>
            </a:r>
            <a:r>
              <a:rPr lang="en-GB" sz="2400" dirty="0"/>
              <a:t>.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E526571-4C4E-4E78-E27F-0E19098415DC}"/>
              </a:ext>
            </a:extLst>
          </p:cNvPr>
          <p:cNvCxnSpPr>
            <a:cxnSpLocks/>
          </p:cNvCxnSpPr>
          <p:nvPr/>
        </p:nvCxnSpPr>
        <p:spPr>
          <a:xfrm flipV="1">
            <a:off x="1251757" y="11367324"/>
            <a:ext cx="461249" cy="4296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5966285" y="8779413"/>
            <a:ext cx="224100" cy="4868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84DD7D10-C4E6-9113-25FA-9F19B12B6037}"/>
              </a:ext>
            </a:extLst>
          </p:cNvPr>
          <p:cNvCxnSpPr>
            <a:cxnSpLocks/>
          </p:cNvCxnSpPr>
          <p:nvPr/>
        </p:nvCxnSpPr>
        <p:spPr>
          <a:xfrm>
            <a:off x="1354822" y="8905657"/>
            <a:ext cx="224100" cy="4868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A776FB79-AFC8-2CDE-C772-42B63D84FA34}"/>
              </a:ext>
            </a:extLst>
          </p:cNvPr>
          <p:cNvSpPr txBox="1"/>
          <p:nvPr/>
        </p:nvSpPr>
        <p:spPr>
          <a:xfrm>
            <a:off x="142245" y="7740169"/>
            <a:ext cx="12876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Know how to select appropriate resources and media that support your ideas.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>
            <a:off x="4232276" y="8764901"/>
            <a:ext cx="236648" cy="5619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7ED475DD-7D77-C984-F427-B81FE69BF0EF}"/>
              </a:ext>
            </a:extLst>
          </p:cNvPr>
          <p:cNvCxnSpPr>
            <a:cxnSpLocks/>
          </p:cNvCxnSpPr>
          <p:nvPr/>
        </p:nvCxnSpPr>
        <p:spPr>
          <a:xfrm flipH="1">
            <a:off x="8466661" y="7282354"/>
            <a:ext cx="203279" cy="3397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564E4D17-AAC5-AFC3-D2DC-BCCE28DB1221}"/>
              </a:ext>
            </a:extLst>
          </p:cNvPr>
          <p:cNvCxnSpPr>
            <a:cxnSpLocks/>
          </p:cNvCxnSpPr>
          <p:nvPr/>
        </p:nvCxnSpPr>
        <p:spPr>
          <a:xfrm flipV="1">
            <a:off x="8248064" y="3151519"/>
            <a:ext cx="491543" cy="421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C1656C1D-8E98-A402-C996-E1CF7A76A537}"/>
              </a:ext>
            </a:extLst>
          </p:cNvPr>
          <p:cNvCxnSpPr>
            <a:cxnSpLocks/>
          </p:cNvCxnSpPr>
          <p:nvPr/>
        </p:nvCxnSpPr>
        <p:spPr>
          <a:xfrm>
            <a:off x="2565989" y="4579947"/>
            <a:ext cx="1" cy="4373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231C0D4E-718A-09D9-8202-BB70DB975ABB}"/>
              </a:ext>
            </a:extLst>
          </p:cNvPr>
          <p:cNvSpPr txBox="1"/>
          <p:nvPr/>
        </p:nvSpPr>
        <p:spPr>
          <a:xfrm>
            <a:off x="2003739" y="3522619"/>
            <a:ext cx="15654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/>
              <a:t>Experiment and explore a range of media, techniques and processes.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8A0D1B7A-3FA7-D59E-D47E-888FA781CFF9}"/>
              </a:ext>
            </a:extLst>
          </p:cNvPr>
          <p:cNvSpPr txBox="1"/>
          <p:nvPr/>
        </p:nvSpPr>
        <p:spPr>
          <a:xfrm>
            <a:off x="6370575" y="1317157"/>
            <a:ext cx="181132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Be able to critically reflect and explain your journey of ideas and intentions in a written essay.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9433ADC-C418-35D9-B83A-259D9F027004}"/>
              </a:ext>
            </a:extLst>
          </p:cNvPr>
          <p:cNvCxnSpPr>
            <a:cxnSpLocks/>
          </p:cNvCxnSpPr>
          <p:nvPr/>
        </p:nvCxnSpPr>
        <p:spPr>
          <a:xfrm>
            <a:off x="4822826" y="2437979"/>
            <a:ext cx="1" cy="4373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FF153D9F-CF35-E10B-E8CA-B4EF02700817}"/>
              </a:ext>
            </a:extLst>
          </p:cNvPr>
          <p:cNvCxnSpPr>
            <a:cxnSpLocks/>
          </p:cNvCxnSpPr>
          <p:nvPr/>
        </p:nvCxnSpPr>
        <p:spPr>
          <a:xfrm>
            <a:off x="7071950" y="2482912"/>
            <a:ext cx="1" cy="4373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F1EC1D2B-F90F-1BBA-DDA8-5AF2D6D45468}"/>
              </a:ext>
            </a:extLst>
          </p:cNvPr>
          <p:cNvSpPr txBox="1"/>
          <p:nvPr/>
        </p:nvSpPr>
        <p:spPr>
          <a:xfrm>
            <a:off x="3522186" y="2723787"/>
            <a:ext cx="347268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60" dirty="0">
                <a:solidFill>
                  <a:schemeClr val="bg1"/>
                </a:solidFill>
              </a:rPr>
              <a:t>Externally set assignment</a:t>
            </a:r>
          </a:p>
        </p:txBody>
      </p:sp>
    </p:spTree>
    <p:extLst>
      <p:ext uri="{BB962C8B-B14F-4D97-AF65-F5344CB8AC3E}">
        <p14:creationId xmlns:p14="http://schemas.microsoft.com/office/powerpoint/2010/main" val="410686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8" ma:contentTypeDescription="Create a new document." ma:contentTypeScope="" ma:versionID="128cbba7d7b969790eed124b066b4716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444bed5e30ae8852ea223d6d792cf48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a0db1e-6074-4392-8ead-a15cfd0464a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e63ae3a-8fb2-4425-9368-146fce48696f}" ma:internalName="TaxCatchAll" ma:showField="CatchAllData" ma:web="912e7bfb-0f1d-4096-82cb-c34f89414f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c74df8-1e46-45b4-bd67-b5e67cb8cfb2">
      <Terms xmlns="http://schemas.microsoft.com/office/infopath/2007/PartnerControls"/>
    </lcf76f155ced4ddcb4097134ff3c332f>
    <TaxCatchAll xmlns="912e7bfb-0f1d-4096-82cb-c34f89414f40" xsi:nil="true"/>
  </documentManagement>
</p:properties>
</file>

<file path=customXml/itemProps1.xml><?xml version="1.0" encoding="utf-8"?>
<ds:datastoreItem xmlns:ds="http://schemas.openxmlformats.org/officeDocument/2006/customXml" ds:itemID="{E7576F1D-1418-4E6B-ACCD-A097DC3D24A7}"/>
</file>

<file path=customXml/itemProps2.xml><?xml version="1.0" encoding="utf-8"?>
<ds:datastoreItem xmlns:ds="http://schemas.openxmlformats.org/officeDocument/2006/customXml" ds:itemID="{993C9ECC-19BA-4410-AF63-A54A6BE3AA24}"/>
</file>

<file path=customXml/itemProps3.xml><?xml version="1.0" encoding="utf-8"?>
<ds:datastoreItem xmlns:ds="http://schemas.openxmlformats.org/officeDocument/2006/customXml" ds:itemID="{2B333ABD-3AC6-4983-82A9-B3657E97E0D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16187</TotalTime>
  <Words>336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Mrs McEvoy</cp:lastModifiedBy>
  <cp:revision>360</cp:revision>
  <cp:lastPrinted>2019-10-07T07:04:47Z</cp:lastPrinted>
  <dcterms:created xsi:type="dcterms:W3CDTF">2018-02-08T08:28:53Z</dcterms:created>
  <dcterms:modified xsi:type="dcterms:W3CDTF">2022-07-05T09:01:16Z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0x01010095298BF7159C0A40A6FE7FC548C5976F</vt:lpwstr>
  </property>
  <property fmtid="{D5CDD505-2E9C-101B-9397-08002B2CF9AE}" pid="3" name="Order">
    <vt:r8>4222400</vt:r8>
  </property>
</Properties>
</file>