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7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10" d="100"/>
          <a:sy n="110" d="100"/>
        </p:scale>
        <p:origin x="564" y="-8910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966302" y="7345685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8049228" y="7157132"/>
            <a:ext cx="1214980" cy="118024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" y="-14683"/>
            <a:ext cx="9692191" cy="17633513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693983" y="15902735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363603" y="14030909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753959" y="13732753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lock Arc 7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251605" y="11817326"/>
            <a:ext cx="2819772" cy="225476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855070" y="11534822"/>
            <a:ext cx="5841604" cy="62425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lock Arc 9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517941" y="9663642"/>
            <a:ext cx="2711293" cy="22795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945406" y="9447837"/>
            <a:ext cx="5935711" cy="635305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868852" y="7275955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518454" y="5412003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899972" y="5130307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Block Arc 15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154358" y="3232118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817688" y="2934646"/>
            <a:ext cx="5854586" cy="605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bg1"/>
                </a:solidFill>
              </a:rPr>
              <a:t>Externally Set Assignment</a:t>
            </a:r>
            <a:endParaRPr lang="en-GB" dirty="0"/>
          </a:p>
        </p:txBody>
      </p:sp>
      <p:sp>
        <p:nvSpPr>
          <p:cNvPr id="18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062775" y="286113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53" y="589724"/>
            <a:ext cx="1105236" cy="104334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400" y="645663"/>
            <a:ext cx="1105236" cy="104334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82587" y="645663"/>
            <a:ext cx="564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The Art Learning Journey</a:t>
            </a:r>
          </a:p>
        </p:txBody>
      </p:sp>
      <p:sp>
        <p:nvSpPr>
          <p:cNvPr id="12" name="Block Arc 11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275351" y="7541374"/>
            <a:ext cx="2805423" cy="2287911"/>
          </a:xfrm>
          <a:prstGeom prst="blockArc">
            <a:avLst>
              <a:gd name="adj1" fmla="val 10800000"/>
              <a:gd name="adj2" fmla="val 1552"/>
              <a:gd name="adj3" fmla="val 2718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125434" y="460829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270033" y="4817127"/>
            <a:ext cx="945173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Year 11</a:t>
            </a:r>
            <a:r>
              <a:rPr lang="en-US" sz="2000" dirty="0"/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711873" y="15555665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898825" y="1575644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06808" y="17047912"/>
            <a:ext cx="1281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Understanding the value of Art.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73723" y="16788994"/>
            <a:ext cx="1150853" cy="1162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Develop ability to successfully use an Art vocabulary </a:t>
            </a:r>
          </a:p>
          <a:p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71" y="16658202"/>
            <a:ext cx="1210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Contextual understanding of still life artists.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7589523" y="16332371"/>
            <a:ext cx="238463" cy="6154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437426" y="16425236"/>
            <a:ext cx="8477" cy="5512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816739" y="16383343"/>
            <a:ext cx="199640" cy="5326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5452725" y="15808590"/>
            <a:ext cx="151461" cy="2437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97153" y="15984970"/>
            <a:ext cx="2581484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Still life project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881117" y="15756447"/>
            <a:ext cx="902886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Year 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05161" y="13840796"/>
            <a:ext cx="2746455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Architecture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834443" y="11635426"/>
            <a:ext cx="4349605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Day of the Dead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11613" y="9524363"/>
            <a:ext cx="2565654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Text and image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>
            <a:off x="1022924" y="13523681"/>
            <a:ext cx="311971" cy="6480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1316933" y="15869167"/>
            <a:ext cx="95335" cy="6388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092809" y="15645484"/>
            <a:ext cx="270" cy="3769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3698264" y="13143780"/>
            <a:ext cx="270" cy="6183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1828609" y="13439473"/>
            <a:ext cx="270" cy="3769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6651241" y="14047731"/>
            <a:ext cx="63217" cy="3875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430765" y="13875215"/>
            <a:ext cx="1384999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Portraits</a:t>
            </a:r>
          </a:p>
          <a:p>
            <a:endParaRPr lang="en-GB" dirty="0"/>
          </a:p>
        </p:txBody>
      </p:sp>
      <p:sp>
        <p:nvSpPr>
          <p:cNvPr id="1024" name="TextBox 1023"/>
          <p:cNvSpPr txBox="1"/>
          <p:nvPr/>
        </p:nvSpPr>
        <p:spPr>
          <a:xfrm>
            <a:off x="4592277" y="12459581"/>
            <a:ext cx="1092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Learn about the styles and periods of architecture</a:t>
            </a:r>
          </a:p>
        </p:txBody>
      </p:sp>
      <p:sp>
        <p:nvSpPr>
          <p:cNvPr id="1025" name="TextBox 1024"/>
          <p:cNvSpPr txBox="1"/>
          <p:nvPr/>
        </p:nvSpPr>
        <p:spPr>
          <a:xfrm>
            <a:off x="1519272" y="15963838"/>
            <a:ext cx="2346394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Illustration project</a:t>
            </a:r>
            <a:r>
              <a:rPr lang="en-GB" dirty="0"/>
              <a:t>.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3922183" y="15553301"/>
            <a:ext cx="14322" cy="57702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4836246" y="15985311"/>
            <a:ext cx="135675" cy="7007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extBox 1028"/>
          <p:cNvSpPr txBox="1"/>
          <p:nvPr/>
        </p:nvSpPr>
        <p:spPr>
          <a:xfrm>
            <a:off x="1278676" y="12643176"/>
            <a:ext cx="1338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Develop drawing skills focusing on the features of the face</a:t>
            </a:r>
          </a:p>
        </p:txBody>
      </p:sp>
      <p:sp>
        <p:nvSpPr>
          <p:cNvPr id="1031" name="TextBox 1030"/>
          <p:cNvSpPr txBox="1"/>
          <p:nvPr/>
        </p:nvSpPr>
        <p:spPr>
          <a:xfrm>
            <a:off x="2126801" y="7390518"/>
            <a:ext cx="2862597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Birds </a:t>
            </a:r>
          </a:p>
        </p:txBody>
      </p:sp>
      <p:sp>
        <p:nvSpPr>
          <p:cNvPr id="1033" name="TextBox 1032"/>
          <p:cNvSpPr txBox="1"/>
          <p:nvPr/>
        </p:nvSpPr>
        <p:spPr>
          <a:xfrm>
            <a:off x="5593787" y="5203104"/>
            <a:ext cx="3143936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Architecture</a:t>
            </a:r>
            <a:r>
              <a:rPr lang="en-GB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37345" y="10295365"/>
            <a:ext cx="998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ea typeface="Times New Roman" panose="02020603050405020304" pitchFamily="18" charset="0"/>
              </a:rPr>
              <a:t>Record through printmaking, drawing and watercolour painting.</a:t>
            </a:r>
            <a:endParaRPr lang="en-GB" sz="1200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125434" y="10992350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229752" y="11191231"/>
            <a:ext cx="973254" cy="9099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Year 9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47664" y="10535310"/>
            <a:ext cx="1372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/>
                <a:ea typeface="Times New Roman" panose="02020603050405020304" pitchFamily="18" charset="0"/>
              </a:rPr>
              <a:t>Knowledge of the Art and Culture of the Mexican festival </a:t>
            </a:r>
            <a:r>
              <a:rPr lang="en-US" sz="1200" dirty="0" err="1">
                <a:effectLst/>
                <a:ea typeface="Times New Roman" panose="02020603050405020304" pitchFamily="18" charset="0"/>
              </a:rPr>
              <a:t>Dia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 de Muertos.  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endParaRPr lang="en-GB" sz="1200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2620604" y="14092274"/>
            <a:ext cx="285710" cy="3018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501475" y="9185023"/>
            <a:ext cx="13153" cy="4894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4950068" y="6818614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5094479" y="6975552"/>
            <a:ext cx="945173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Year 10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557985" y="11283823"/>
            <a:ext cx="483117" cy="2025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654287" y="3550320"/>
            <a:ext cx="1240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Explore Ian Murphy creative techniques and surfaces.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8415813" y="4975690"/>
            <a:ext cx="399057" cy="3403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-29577" y="13800270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93824" y="13990554"/>
            <a:ext cx="973254" cy="9099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Year 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-45718" y="9328867"/>
            <a:ext cx="13276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Understand how to produce a meaningful personal response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930261" y="9718005"/>
            <a:ext cx="452322" cy="30760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3185211" y="9254873"/>
            <a:ext cx="6862" cy="3702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1625984" y="11426453"/>
            <a:ext cx="382331" cy="4133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2" descr="artist Icon 17291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42323" y="10253684"/>
            <a:ext cx="848271" cy="871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5029" y="10204923"/>
            <a:ext cx="936179" cy="936179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5388" y="2031279"/>
            <a:ext cx="574756" cy="574756"/>
          </a:xfrm>
          <a:prstGeom prst="rect">
            <a:avLst/>
          </a:prstGeom>
        </p:spPr>
      </p:pic>
      <p:pic>
        <p:nvPicPr>
          <p:cNvPr id="92" name="Picture 10" descr="Bird Icon 105360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424" y="5936942"/>
            <a:ext cx="1384322" cy="138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6" descr="Writing Icon 197688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592" y="14455857"/>
            <a:ext cx="639305" cy="63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3266241" y="12600546"/>
            <a:ext cx="27624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3" name="Picture 92" descr="lucas Icon 143641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337" y="12165953"/>
            <a:ext cx="882176" cy="88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82360" y="13099093"/>
            <a:ext cx="1376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To learn to record from observation</a:t>
            </a:r>
            <a:endParaRPr lang="en-GB" sz="1200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3698264" y="11399969"/>
            <a:ext cx="327838" cy="4331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4" descr="Draw Icon 212507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63" y="12097899"/>
            <a:ext cx="1026467" cy="102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84"/>
          <p:cNvSpPr/>
          <p:nvPr/>
        </p:nvSpPr>
        <p:spPr>
          <a:xfrm>
            <a:off x="2028836" y="14351110"/>
            <a:ext cx="1594240" cy="651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Respond to the pattern work of Nikki Farquharson</a:t>
            </a:r>
            <a:endParaRPr lang="en-GB" sz="1200" dirty="0"/>
          </a:p>
        </p:txBody>
      </p:sp>
      <p:pic>
        <p:nvPicPr>
          <p:cNvPr id="102" name="Picture 6" descr="pattern Icon 185669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498" y="10969834"/>
            <a:ext cx="1156013" cy="115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2821033" y="8768382"/>
            <a:ext cx="1238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How to create typography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98731" y="8514190"/>
            <a:ext cx="646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What is Pop Art?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4974101" y="9216684"/>
            <a:ext cx="0" cy="3815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6200887" y="9387312"/>
            <a:ext cx="7735" cy="3023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6445264" y="6869486"/>
            <a:ext cx="9456" cy="4903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6862693" y="7092429"/>
            <a:ext cx="148412" cy="3405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7495837" y="9162071"/>
            <a:ext cx="472809" cy="3663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8485179" y="8862143"/>
            <a:ext cx="336839" cy="2933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8319509" y="9598194"/>
            <a:ext cx="353787" cy="2709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747741" y="9666944"/>
            <a:ext cx="1014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Learn about street Art, &amp; Protest Art and a range of world issues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666231" y="8560548"/>
            <a:ext cx="1391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Research the artist Bob &amp; Roberta Smith</a:t>
            </a:r>
          </a:p>
        </p:txBody>
      </p:sp>
      <p:sp>
        <p:nvSpPr>
          <p:cNvPr id="1028" name="TextBox 1027"/>
          <p:cNvSpPr txBox="1"/>
          <p:nvPr/>
        </p:nvSpPr>
        <p:spPr>
          <a:xfrm>
            <a:off x="6782358" y="6141090"/>
            <a:ext cx="9391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Design personal slogan Art</a:t>
            </a:r>
            <a:r>
              <a:rPr lang="en-GB" sz="1100" dirty="0"/>
              <a:t> based on chosen issue.</a:t>
            </a:r>
          </a:p>
        </p:txBody>
      </p:sp>
      <p:sp>
        <p:nvSpPr>
          <p:cNvPr id="1035" name="TextBox 1034"/>
          <p:cNvSpPr txBox="1"/>
          <p:nvPr/>
        </p:nvSpPr>
        <p:spPr>
          <a:xfrm>
            <a:off x="8876914" y="8532930"/>
            <a:ext cx="872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Creating a mood board?</a:t>
            </a:r>
          </a:p>
        </p:txBody>
      </p:sp>
      <p:sp>
        <p:nvSpPr>
          <p:cNvPr id="1037" name="TextBox 1036"/>
          <p:cNvSpPr txBox="1"/>
          <p:nvPr/>
        </p:nvSpPr>
        <p:spPr>
          <a:xfrm>
            <a:off x="5646800" y="5867651"/>
            <a:ext cx="12149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effectLst/>
                <a:ea typeface="Times New Roman" panose="02020603050405020304" pitchFamily="18" charset="0"/>
              </a:rPr>
              <a:t>To know how to develop a personal and informed response.</a:t>
            </a:r>
            <a:endParaRPr lang="en-GB" sz="1200" dirty="0"/>
          </a:p>
        </p:txBody>
      </p:sp>
      <p:sp>
        <p:nvSpPr>
          <p:cNvPr id="1040" name="TextBox 1039"/>
          <p:cNvSpPr txBox="1"/>
          <p:nvPr/>
        </p:nvSpPr>
        <p:spPr>
          <a:xfrm>
            <a:off x="2846159" y="6189049"/>
            <a:ext cx="1347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Introduction to GCSE Art and the key assessment objectives</a:t>
            </a:r>
          </a:p>
        </p:txBody>
      </p:sp>
      <p:sp>
        <p:nvSpPr>
          <p:cNvPr id="1041" name="TextBox 1040"/>
          <p:cNvSpPr txBox="1"/>
          <p:nvPr/>
        </p:nvSpPr>
        <p:spPr>
          <a:xfrm>
            <a:off x="1591660" y="6129535"/>
            <a:ext cx="1362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Record careful  observational drawings inspired by birds (AO3)</a:t>
            </a:r>
            <a:endParaRPr lang="en-GB" dirty="0"/>
          </a:p>
        </p:txBody>
      </p:sp>
      <p:sp>
        <p:nvSpPr>
          <p:cNvPr id="1042" name="TextBox 1041"/>
          <p:cNvSpPr txBox="1"/>
          <p:nvPr/>
        </p:nvSpPr>
        <p:spPr>
          <a:xfrm>
            <a:off x="-6225" y="6891249"/>
            <a:ext cx="1035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Learn a</a:t>
            </a:r>
          </a:p>
          <a:p>
            <a:r>
              <a:rPr lang="en-GB" sz="1200" dirty="0"/>
              <a:t>range of creative processes and techniques.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3231966" y="7023928"/>
            <a:ext cx="14984" cy="5660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1691356" y="4936006"/>
            <a:ext cx="323915" cy="4711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2763459" y="4963706"/>
            <a:ext cx="209569" cy="3591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29993" y="5945380"/>
            <a:ext cx="391468" cy="508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3649578" y="4794244"/>
            <a:ext cx="46215" cy="5558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1743944" y="7225653"/>
            <a:ext cx="180885" cy="2432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903188" y="7211176"/>
            <a:ext cx="345723" cy="28286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5" name="TextBox 1054"/>
          <p:cNvSpPr txBox="1"/>
          <p:nvPr/>
        </p:nvSpPr>
        <p:spPr>
          <a:xfrm>
            <a:off x="5224910" y="3591330"/>
            <a:ext cx="1151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Produce a meaningful personal outcome linked to birds and one chosen culture. (AO4)</a:t>
            </a:r>
          </a:p>
        </p:txBody>
      </p:sp>
      <p:sp>
        <p:nvSpPr>
          <p:cNvPr id="1056" name="TextBox 1055"/>
          <p:cNvSpPr txBox="1"/>
          <p:nvPr/>
        </p:nvSpPr>
        <p:spPr>
          <a:xfrm>
            <a:off x="2631081" y="3733546"/>
            <a:ext cx="1298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Develop ideas using artist knowledge and explore a range of medias and techniques.(A01)</a:t>
            </a:r>
          </a:p>
        </p:txBody>
      </p:sp>
      <p:sp>
        <p:nvSpPr>
          <p:cNvPr id="1060" name="TextBox 1059"/>
          <p:cNvSpPr txBox="1"/>
          <p:nvPr/>
        </p:nvSpPr>
        <p:spPr>
          <a:xfrm>
            <a:off x="-3736" y="3540994"/>
            <a:ext cx="11877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Study a range of artists such as Abby Diamond and Sian Storey. Produce personal response and own written artist analysis.</a:t>
            </a:r>
          </a:p>
        </p:txBody>
      </p:sp>
      <p:sp>
        <p:nvSpPr>
          <p:cNvPr id="1062" name="TextBox 1061"/>
          <p:cNvSpPr txBox="1"/>
          <p:nvPr/>
        </p:nvSpPr>
        <p:spPr>
          <a:xfrm>
            <a:off x="6648868" y="4205260"/>
            <a:ext cx="2277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Ian Murphy </a:t>
            </a:r>
          </a:p>
          <a:p>
            <a:r>
              <a:rPr lang="en-GB" sz="1200" dirty="0"/>
              <a:t>artist workshops</a:t>
            </a:r>
          </a:p>
        </p:txBody>
      </p:sp>
      <p:sp>
        <p:nvSpPr>
          <p:cNvPr id="1065" name="TextBox 1064"/>
          <p:cNvSpPr txBox="1"/>
          <p:nvPr/>
        </p:nvSpPr>
        <p:spPr>
          <a:xfrm>
            <a:off x="8448578" y="5228992"/>
            <a:ext cx="1248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Record detailed observational</a:t>
            </a:r>
          </a:p>
          <a:p>
            <a:r>
              <a:rPr lang="en-GB" sz="1200" dirty="0"/>
              <a:t> drawings of architecture using pencil.</a:t>
            </a:r>
          </a:p>
        </p:txBody>
      </p:sp>
      <p:sp>
        <p:nvSpPr>
          <p:cNvPr id="1069" name="TextBox 1068"/>
          <p:cNvSpPr txBox="1"/>
          <p:nvPr/>
        </p:nvSpPr>
        <p:spPr>
          <a:xfrm>
            <a:off x="8298568" y="2720752"/>
            <a:ext cx="1426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Develop Art vocabulary through careful written analysis.</a:t>
            </a:r>
          </a:p>
        </p:txBody>
      </p:sp>
      <p:sp>
        <p:nvSpPr>
          <p:cNvPr id="1073" name="TextBox 1072"/>
          <p:cNvSpPr txBox="1"/>
          <p:nvPr/>
        </p:nvSpPr>
        <p:spPr>
          <a:xfrm>
            <a:off x="3227216" y="1357760"/>
            <a:ext cx="1225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Experiment with a range of materials, techniques and processes. </a:t>
            </a:r>
          </a:p>
        </p:txBody>
      </p:sp>
      <p:sp>
        <p:nvSpPr>
          <p:cNvPr id="1074" name="TextBox 1073"/>
          <p:cNvSpPr txBox="1"/>
          <p:nvPr/>
        </p:nvSpPr>
        <p:spPr>
          <a:xfrm>
            <a:off x="1203706" y="3672561"/>
            <a:ext cx="1316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Review and refine ideas using a range of media such as watercolour and acrylic paint.</a:t>
            </a: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5463669" y="4846448"/>
            <a:ext cx="22904" cy="4524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7" name="Rectangle 1076"/>
          <p:cNvSpPr/>
          <p:nvPr/>
        </p:nvSpPr>
        <p:spPr>
          <a:xfrm>
            <a:off x="1973403" y="1396237"/>
            <a:ext cx="1208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Understand how to </a:t>
            </a:r>
            <a:r>
              <a:rPr lang="en-GB" sz="1200" b="1" dirty="0"/>
              <a:t>develop</a:t>
            </a:r>
            <a:r>
              <a:rPr lang="en-GB" sz="1200" dirty="0"/>
              <a:t> ideas using a range of medias and techniques. A01</a:t>
            </a:r>
          </a:p>
        </p:txBody>
      </p:sp>
      <p:sp>
        <p:nvSpPr>
          <p:cNvPr id="1078" name="Rectangle 1077"/>
          <p:cNvSpPr/>
          <p:nvPr/>
        </p:nvSpPr>
        <p:spPr>
          <a:xfrm>
            <a:off x="1068007" y="1648823"/>
            <a:ext cx="10233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Produce a meaningful personal </a:t>
            </a:r>
            <a:r>
              <a:rPr lang="en-GB" sz="1200" b="1" dirty="0"/>
              <a:t>outcome</a:t>
            </a:r>
            <a:r>
              <a:rPr lang="en-GB" sz="1200" dirty="0"/>
              <a:t> (AO4)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8443340" y="4441503"/>
            <a:ext cx="246875" cy="1275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7741923" y="4254114"/>
            <a:ext cx="392026" cy="1919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8414030" y="3577241"/>
            <a:ext cx="162811" cy="2728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7947534" y="2461773"/>
            <a:ext cx="495806" cy="9085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3402121" y="2502226"/>
            <a:ext cx="21216" cy="5054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331990" y="2543546"/>
            <a:ext cx="1131" cy="4849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1519317" y="2552026"/>
            <a:ext cx="554957" cy="5021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Picture 2" descr="question mark Icon 381883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4" y="8109684"/>
            <a:ext cx="1131140" cy="113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0" name="Picture 2" descr="Typography Icon 223684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404" y="7930947"/>
            <a:ext cx="912114" cy="91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1" name="Picture 12" descr="Pen Icon 410692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617" y="1321099"/>
            <a:ext cx="847244" cy="8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2" name="Picture 221" descr="duomo Icon 384247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3" y="1782447"/>
            <a:ext cx="1087909" cy="108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3" name="Picture 6" descr="moodboard Icon 3994107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305" y="7956370"/>
            <a:ext cx="662217" cy="66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4" name="Picture 4" descr="protesters Icon 98395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7857" y="6815880"/>
            <a:ext cx="1110512" cy="111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6714458" y="11354026"/>
            <a:ext cx="249348" cy="3524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0" name="Picture 14" descr="Colour Wheel Icon 662429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94" y="16091828"/>
            <a:ext cx="620396" cy="62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6" descr="Architecture Icon 4074418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746" y="14074620"/>
            <a:ext cx="724063" cy="7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0255087-C47B-ECC0-3244-C36BE38C6188}"/>
              </a:ext>
            </a:extLst>
          </p:cNvPr>
          <p:cNvSpPr txBox="1"/>
          <p:nvPr/>
        </p:nvSpPr>
        <p:spPr>
          <a:xfrm>
            <a:off x="2230182" y="16787833"/>
            <a:ext cx="1485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Create a final design inspired by a contemporary commercial artist.</a:t>
            </a: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EADC7B90-B80E-B6D3-D995-910A6D3DECA8}"/>
              </a:ext>
            </a:extLst>
          </p:cNvPr>
          <p:cNvCxnSpPr>
            <a:cxnSpLocks/>
          </p:cNvCxnSpPr>
          <p:nvPr/>
        </p:nvCxnSpPr>
        <p:spPr>
          <a:xfrm flipV="1">
            <a:off x="2711993" y="16283566"/>
            <a:ext cx="28247" cy="6044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EDFB9870-B8B7-03FA-A3D4-50F5A924C647}"/>
              </a:ext>
            </a:extLst>
          </p:cNvPr>
          <p:cNvSpPr txBox="1"/>
          <p:nvPr/>
        </p:nvSpPr>
        <p:spPr>
          <a:xfrm>
            <a:off x="5738205" y="8577326"/>
            <a:ext cx="961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How to use one and two point perspective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1DACCDF-1021-8EAD-7729-7230750F2B01}"/>
              </a:ext>
            </a:extLst>
          </p:cNvPr>
          <p:cNvSpPr txBox="1"/>
          <p:nvPr/>
        </p:nvSpPr>
        <p:spPr>
          <a:xfrm>
            <a:off x="4085021" y="15002973"/>
            <a:ext cx="141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Learn about still life and how to create your own still life set up.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22C5AA00-EDAB-5EFA-615B-C49906180BA5}"/>
              </a:ext>
            </a:extLst>
          </p:cNvPr>
          <p:cNvCxnSpPr>
            <a:cxnSpLocks/>
          </p:cNvCxnSpPr>
          <p:nvPr/>
        </p:nvCxnSpPr>
        <p:spPr>
          <a:xfrm flipH="1">
            <a:off x="7444646" y="15812897"/>
            <a:ext cx="169900" cy="3840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7162C0B-A156-3844-D55E-DE3ACC09FDD1}"/>
              </a:ext>
            </a:extLst>
          </p:cNvPr>
          <p:cNvSpPr txBox="1"/>
          <p:nvPr/>
        </p:nvSpPr>
        <p:spPr>
          <a:xfrm>
            <a:off x="5888191" y="17014283"/>
            <a:ext cx="12814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Understand the basics of drawing.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01F4B1-5AA1-EDC6-771A-AD7D32056A38}"/>
              </a:ext>
            </a:extLst>
          </p:cNvPr>
          <p:cNvSpPr txBox="1"/>
          <p:nvPr/>
        </p:nvSpPr>
        <p:spPr>
          <a:xfrm>
            <a:off x="8344678" y="17001057"/>
            <a:ext cx="832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What is Art? Art careers.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CCDA35D6-3487-01E6-C588-10C73119CC56}"/>
              </a:ext>
            </a:extLst>
          </p:cNvPr>
          <p:cNvCxnSpPr>
            <a:cxnSpLocks/>
          </p:cNvCxnSpPr>
          <p:nvPr/>
        </p:nvCxnSpPr>
        <p:spPr>
          <a:xfrm flipH="1" flipV="1">
            <a:off x="7741923" y="16484771"/>
            <a:ext cx="746303" cy="5594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1045E135-79CE-0042-809C-98468EC99116}"/>
              </a:ext>
            </a:extLst>
          </p:cNvPr>
          <p:cNvCxnSpPr>
            <a:cxnSpLocks/>
          </p:cNvCxnSpPr>
          <p:nvPr/>
        </p:nvCxnSpPr>
        <p:spPr>
          <a:xfrm>
            <a:off x="5015032" y="15755936"/>
            <a:ext cx="9595" cy="3089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A3749016-4A43-A8BA-1AF1-2AED74377C10}"/>
              </a:ext>
            </a:extLst>
          </p:cNvPr>
          <p:cNvSpPr txBox="1"/>
          <p:nvPr/>
        </p:nvSpPr>
        <p:spPr>
          <a:xfrm>
            <a:off x="7013892" y="15164710"/>
            <a:ext cx="1120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Understanding of the Formal elements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73F0C3F-E0CC-1455-4338-B4887068B0C9}"/>
              </a:ext>
            </a:extLst>
          </p:cNvPr>
          <p:cNvSpPr txBox="1"/>
          <p:nvPr/>
        </p:nvSpPr>
        <p:spPr>
          <a:xfrm>
            <a:off x="5695341" y="15034590"/>
            <a:ext cx="1237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Still life observational drawings and paintings.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2115151-AD8E-8F4D-AEEC-45788FAB69E6}"/>
              </a:ext>
            </a:extLst>
          </p:cNvPr>
          <p:cNvSpPr txBox="1"/>
          <p:nvPr/>
        </p:nvSpPr>
        <p:spPr>
          <a:xfrm>
            <a:off x="3101157" y="14993018"/>
            <a:ext cx="1045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Learning about the style of Jon </a:t>
            </a:r>
            <a:r>
              <a:rPr lang="en-GB" sz="1200" dirty="0" err="1"/>
              <a:t>Burgerman</a:t>
            </a:r>
            <a:r>
              <a:rPr lang="en-GB" sz="1200" dirty="0"/>
              <a:t>.</a:t>
            </a:r>
          </a:p>
          <a:p>
            <a:endParaRPr lang="en-GB" sz="12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CD000FA-6E3B-1D68-1B18-C072F798313A}"/>
              </a:ext>
            </a:extLst>
          </p:cNvPr>
          <p:cNvSpPr txBox="1"/>
          <p:nvPr/>
        </p:nvSpPr>
        <p:spPr>
          <a:xfrm>
            <a:off x="1165439" y="16617359"/>
            <a:ext cx="1001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Presentation styles and working within a sketchbook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D6A7EF-F963-77E9-7E36-A49ED9A094CF}"/>
              </a:ext>
            </a:extLst>
          </p:cNvPr>
          <p:cNvSpPr txBox="1"/>
          <p:nvPr/>
        </p:nvSpPr>
        <p:spPr>
          <a:xfrm>
            <a:off x="2172019" y="15034589"/>
            <a:ext cx="1162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Create an imaginative design for a line drawing.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F2C5442-6B34-6152-93A0-F86EE4B92D42}"/>
              </a:ext>
            </a:extLst>
          </p:cNvPr>
          <p:cNvSpPr txBox="1"/>
          <p:nvPr/>
        </p:nvSpPr>
        <p:spPr>
          <a:xfrm>
            <a:off x="-32583" y="15256869"/>
            <a:ext cx="820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Be able to shade, layer and blend with coloured pencil crayon.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49958282-6A02-1E97-3BCE-AC6ADA679AE6}"/>
              </a:ext>
            </a:extLst>
          </p:cNvPr>
          <p:cNvCxnSpPr>
            <a:cxnSpLocks/>
          </p:cNvCxnSpPr>
          <p:nvPr/>
        </p:nvCxnSpPr>
        <p:spPr>
          <a:xfrm flipV="1">
            <a:off x="548692" y="15575699"/>
            <a:ext cx="473028" cy="4092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BD2E9E58-A558-4118-62A4-D28878E4F6DB}"/>
              </a:ext>
            </a:extLst>
          </p:cNvPr>
          <p:cNvSpPr txBox="1"/>
          <p:nvPr/>
        </p:nvSpPr>
        <p:spPr>
          <a:xfrm>
            <a:off x="2645202" y="12424476"/>
            <a:ext cx="1064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Produce personal response inspired by contemporary artists.</a:t>
            </a: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202B32F5-355B-FBFF-69EA-B72D205E77F5}"/>
              </a:ext>
            </a:extLst>
          </p:cNvPr>
          <p:cNvCxnSpPr>
            <a:cxnSpLocks/>
            <a:endCxn id="1036" idx="2"/>
          </p:cNvCxnSpPr>
          <p:nvPr/>
        </p:nvCxnSpPr>
        <p:spPr>
          <a:xfrm flipV="1">
            <a:off x="7222229" y="13679400"/>
            <a:ext cx="222418" cy="6220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29C53537-695A-B231-EDB6-2B94B6702EB5}"/>
              </a:ext>
            </a:extLst>
          </p:cNvPr>
          <p:cNvCxnSpPr>
            <a:cxnSpLocks/>
          </p:cNvCxnSpPr>
          <p:nvPr/>
        </p:nvCxnSpPr>
        <p:spPr>
          <a:xfrm flipH="1">
            <a:off x="5017223" y="13449893"/>
            <a:ext cx="345733" cy="4588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BDF4B476-D1C0-C26B-3CCF-983C752EB96F}"/>
              </a:ext>
            </a:extLst>
          </p:cNvPr>
          <p:cNvSpPr txBox="1"/>
          <p:nvPr/>
        </p:nvSpPr>
        <p:spPr>
          <a:xfrm>
            <a:off x="8750765" y="12375210"/>
            <a:ext cx="10181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ea typeface="Times New Roman" panose="02020603050405020304" pitchFamily="18" charset="0"/>
              </a:rPr>
              <a:t>To know how to use construction skills to design and create a card relief sculpture</a:t>
            </a:r>
            <a:endParaRPr lang="en-GB" sz="1200" b="1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820CBBE-96AE-7A5F-4D3E-92C3C7978849}"/>
              </a:ext>
            </a:extLst>
          </p:cNvPr>
          <p:cNvSpPr txBox="1"/>
          <p:nvPr/>
        </p:nvSpPr>
        <p:spPr>
          <a:xfrm>
            <a:off x="5775246" y="12355074"/>
            <a:ext cx="13355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ea typeface="Times New Roman" panose="02020603050405020304" pitchFamily="18" charset="0"/>
              </a:rPr>
              <a:t>To develop knowledge of Architectural terms and the work of historic and contemporary Architects</a:t>
            </a:r>
            <a:endParaRPr lang="en-GB" sz="1200" dirty="0"/>
          </a:p>
        </p:txBody>
      </p: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13CB18E8-534B-D126-91BE-B9AFFB7D5637}"/>
              </a:ext>
            </a:extLst>
          </p:cNvPr>
          <p:cNvCxnSpPr>
            <a:cxnSpLocks/>
          </p:cNvCxnSpPr>
          <p:nvPr/>
        </p:nvCxnSpPr>
        <p:spPr>
          <a:xfrm flipH="1" flipV="1">
            <a:off x="8252732" y="13034625"/>
            <a:ext cx="606046" cy="1063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>
            <a:extLst>
              <a:ext uri="{FF2B5EF4-FFF2-40B4-BE49-F238E27FC236}">
                <a16:creationId xmlns:a16="http://schemas.microsoft.com/office/drawing/2014/main" id="{1C993603-932E-8DCD-9CD1-F4F7634DD660}"/>
              </a:ext>
            </a:extLst>
          </p:cNvPr>
          <p:cNvSpPr txBox="1"/>
          <p:nvPr/>
        </p:nvSpPr>
        <p:spPr>
          <a:xfrm>
            <a:off x="6874259" y="12479071"/>
            <a:ext cx="1140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ea typeface="Times New Roman" panose="02020603050405020304" pitchFamily="18" charset="0"/>
              </a:rPr>
              <a:t>To understand how the scheme links to potential careers in architecture.</a:t>
            </a:r>
            <a:endParaRPr lang="en-GB" sz="1200" dirty="0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E3877DCE-ABBD-F38F-F1FC-0D2C0327A7AD}"/>
              </a:ext>
            </a:extLst>
          </p:cNvPr>
          <p:cNvSpPr txBox="1"/>
          <p:nvPr/>
        </p:nvSpPr>
        <p:spPr>
          <a:xfrm>
            <a:off x="5486573" y="14372163"/>
            <a:ext cx="3008810" cy="793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ea typeface="Times New Roman" panose="02020603050405020304" pitchFamily="18" charset="0"/>
              </a:rPr>
              <a:t>To gain an understanding of the The Brothers Grim, and how the stories can inspire Art. </a:t>
            </a:r>
          </a:p>
          <a:p>
            <a:endParaRPr lang="en-GB" dirty="0"/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93D41789-4604-839F-8314-662F5C99DDB7}"/>
              </a:ext>
            </a:extLst>
          </p:cNvPr>
          <p:cNvCxnSpPr>
            <a:cxnSpLocks/>
          </p:cNvCxnSpPr>
          <p:nvPr/>
        </p:nvCxnSpPr>
        <p:spPr>
          <a:xfrm>
            <a:off x="5127669" y="11335473"/>
            <a:ext cx="2049" cy="5340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1" name="TextBox 1050">
            <a:extLst>
              <a:ext uri="{FF2B5EF4-FFF2-40B4-BE49-F238E27FC236}">
                <a16:creationId xmlns:a16="http://schemas.microsoft.com/office/drawing/2014/main" id="{B00E8537-E7F2-272D-74AB-B40F4C2A74E2}"/>
              </a:ext>
            </a:extLst>
          </p:cNvPr>
          <p:cNvSpPr txBox="1"/>
          <p:nvPr/>
        </p:nvSpPr>
        <p:spPr>
          <a:xfrm>
            <a:off x="3227216" y="10443444"/>
            <a:ext cx="934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a typeface="Times New Roman" panose="02020603050405020304" pitchFamily="18" charset="0"/>
              </a:rPr>
              <a:t>A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wareness of the principles of design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C76A2E3C-9423-835E-C967-9ECB203D6321}"/>
              </a:ext>
            </a:extLst>
          </p:cNvPr>
          <p:cNvSpPr txBox="1"/>
          <p:nvPr/>
        </p:nvSpPr>
        <p:spPr>
          <a:xfrm>
            <a:off x="181958" y="11710348"/>
            <a:ext cx="113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ea typeface="Times New Roman" panose="02020603050405020304" pitchFamily="18" charset="0"/>
              </a:rPr>
              <a:t>To consolidate the use of the Art formal elements</a:t>
            </a:r>
            <a:endParaRPr lang="en-GB" sz="1200" dirty="0"/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E50C74C-F545-A055-CBFF-40C8CA23E0A0}"/>
              </a:ext>
            </a:extLst>
          </p:cNvPr>
          <p:cNvSpPr txBox="1"/>
          <p:nvPr/>
        </p:nvSpPr>
        <p:spPr>
          <a:xfrm>
            <a:off x="1964241" y="10430468"/>
            <a:ext cx="1107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/>
                <a:ea typeface="Times New Roman" panose="02020603050405020304" pitchFamily="18" charset="0"/>
              </a:rPr>
              <a:t>To know how to creatively explore a range of mixed media. </a:t>
            </a:r>
            <a:endParaRPr lang="en-GB" sz="1200" dirty="0">
              <a:effectLst/>
              <a:ea typeface="Times New Roman" panose="02020603050405020304" pitchFamily="18" charset="0"/>
            </a:endParaRPr>
          </a:p>
          <a:p>
            <a:endParaRPr lang="en-GB" sz="1200" dirty="0"/>
          </a:p>
        </p:txBody>
      </p:sp>
      <p:sp>
        <p:nvSpPr>
          <p:cNvPr id="1063" name="TextBox 1062">
            <a:extLst>
              <a:ext uri="{FF2B5EF4-FFF2-40B4-BE49-F238E27FC236}">
                <a16:creationId xmlns:a16="http://schemas.microsoft.com/office/drawing/2014/main" id="{E945550B-8163-A016-1474-AF151F732D7B}"/>
              </a:ext>
            </a:extLst>
          </p:cNvPr>
          <p:cNvSpPr txBox="1"/>
          <p:nvPr/>
        </p:nvSpPr>
        <p:spPr>
          <a:xfrm>
            <a:off x="1796845" y="8140433"/>
            <a:ext cx="1065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Understand the key style of the artist Roy Lichtenstein</a:t>
            </a:r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EC151F42-37B7-B7E2-8270-72E3F9378306}"/>
              </a:ext>
            </a:extLst>
          </p:cNvPr>
          <p:cNvCxnSpPr>
            <a:cxnSpLocks/>
          </p:cNvCxnSpPr>
          <p:nvPr/>
        </p:nvCxnSpPr>
        <p:spPr>
          <a:xfrm>
            <a:off x="1661802" y="9162009"/>
            <a:ext cx="159269" cy="4336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2" name="TextBox 1071">
            <a:extLst>
              <a:ext uri="{FF2B5EF4-FFF2-40B4-BE49-F238E27FC236}">
                <a16:creationId xmlns:a16="http://schemas.microsoft.com/office/drawing/2014/main" id="{56C3892B-FFEB-510B-19E8-AEF18D2D0C4E}"/>
              </a:ext>
            </a:extLst>
          </p:cNvPr>
          <p:cNvSpPr txBox="1"/>
          <p:nvPr/>
        </p:nvSpPr>
        <p:spPr>
          <a:xfrm>
            <a:off x="3999488" y="8205338"/>
            <a:ext cx="762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Learn about the artist Jasper Johns</a:t>
            </a:r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56C05582-B161-285B-9C55-40FF83EBBA6A}"/>
              </a:ext>
            </a:extLst>
          </p:cNvPr>
          <p:cNvCxnSpPr>
            <a:cxnSpLocks/>
          </p:cNvCxnSpPr>
          <p:nvPr/>
        </p:nvCxnSpPr>
        <p:spPr>
          <a:xfrm flipH="1">
            <a:off x="4149150" y="9321605"/>
            <a:ext cx="8044" cy="269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6" name="TextBox 1075">
            <a:extLst>
              <a:ext uri="{FF2B5EF4-FFF2-40B4-BE49-F238E27FC236}">
                <a16:creationId xmlns:a16="http://schemas.microsoft.com/office/drawing/2014/main" id="{B4E334A4-9812-D959-F7CD-DED6C8DF076C}"/>
              </a:ext>
            </a:extLst>
          </p:cNvPr>
          <p:cNvSpPr txBox="1"/>
          <p:nvPr/>
        </p:nvSpPr>
        <p:spPr>
          <a:xfrm>
            <a:off x="4695414" y="8347189"/>
            <a:ext cx="1019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Produce a personal response in watercolour.</a:t>
            </a:r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EDB5D01E-4529-7F80-C6A0-E78B184FA8C5}"/>
              </a:ext>
            </a:extLst>
          </p:cNvPr>
          <p:cNvCxnSpPr>
            <a:cxnSpLocks/>
          </p:cNvCxnSpPr>
          <p:nvPr/>
        </p:nvCxnSpPr>
        <p:spPr>
          <a:xfrm flipH="1">
            <a:off x="7769356" y="7081293"/>
            <a:ext cx="203351" cy="3339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D2D8AC75-3232-4277-7962-5FEAD0066761}"/>
              </a:ext>
            </a:extLst>
          </p:cNvPr>
          <p:cNvSpPr txBox="1"/>
          <p:nvPr/>
        </p:nvSpPr>
        <p:spPr>
          <a:xfrm>
            <a:off x="-69383" y="5456575"/>
            <a:ext cx="9722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Understand how to apply a range of media with skill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48614DC-1B5B-B97C-27E0-FC28CA12E660}"/>
              </a:ext>
            </a:extLst>
          </p:cNvPr>
          <p:cNvSpPr txBox="1"/>
          <p:nvPr/>
        </p:nvSpPr>
        <p:spPr>
          <a:xfrm>
            <a:off x="4073943" y="3686166"/>
            <a:ext cx="9312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Study a chosen culture and plan a final design.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1484B053-124E-CBEE-B179-8E62E638A77A}"/>
              </a:ext>
            </a:extLst>
          </p:cNvPr>
          <p:cNvSpPr txBox="1"/>
          <p:nvPr/>
        </p:nvSpPr>
        <p:spPr>
          <a:xfrm>
            <a:off x="8732117" y="3649329"/>
            <a:ext cx="10766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Understand how to capture your own creative photographs of architecture.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68AF0E4-B225-6241-FD39-9AE9C8E6D97A}"/>
              </a:ext>
            </a:extLst>
          </p:cNvPr>
          <p:cNvSpPr txBox="1"/>
          <p:nvPr/>
        </p:nvSpPr>
        <p:spPr>
          <a:xfrm>
            <a:off x="8175252" y="1739853"/>
            <a:ext cx="164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Review and refine ideas using a range of media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9E31235-60AA-CE65-173C-2D8C73F3FFBC}"/>
              </a:ext>
            </a:extLst>
          </p:cNvPr>
          <p:cNvSpPr txBox="1"/>
          <p:nvPr/>
        </p:nvSpPr>
        <p:spPr>
          <a:xfrm>
            <a:off x="4302689" y="1892192"/>
            <a:ext cx="1225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Record</a:t>
            </a:r>
            <a:r>
              <a:rPr lang="en-GB" sz="1200" dirty="0"/>
              <a:t> observations from chosen assignment title/theme.</a:t>
            </a:r>
          </a:p>
        </p:txBody>
      </p: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6368373C-03BD-3141-1A38-42BF091C1972}"/>
              </a:ext>
            </a:extLst>
          </p:cNvPr>
          <p:cNvCxnSpPr>
            <a:cxnSpLocks/>
            <a:stCxn id="145" idx="2"/>
          </p:cNvCxnSpPr>
          <p:nvPr/>
        </p:nvCxnSpPr>
        <p:spPr>
          <a:xfrm>
            <a:off x="4915572" y="2907855"/>
            <a:ext cx="273356" cy="3905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E55FD973-F6F2-360C-5154-FF463B487491}"/>
              </a:ext>
            </a:extLst>
          </p:cNvPr>
          <p:cNvSpPr txBox="1"/>
          <p:nvPr/>
        </p:nvSpPr>
        <p:spPr>
          <a:xfrm>
            <a:off x="5886864" y="1654885"/>
            <a:ext cx="9150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Produce a meaningful personal </a:t>
            </a:r>
            <a:r>
              <a:rPr lang="en-GB" sz="1200" b="1" dirty="0"/>
              <a:t>outcome</a:t>
            </a:r>
            <a:r>
              <a:rPr lang="en-GB" sz="1200" dirty="0"/>
              <a:t> (AO4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A081861-039C-642B-6DAA-0364E0B22BEE}"/>
              </a:ext>
            </a:extLst>
          </p:cNvPr>
          <p:cNvSpPr txBox="1"/>
          <p:nvPr/>
        </p:nvSpPr>
        <p:spPr>
          <a:xfrm>
            <a:off x="6756549" y="1488256"/>
            <a:ext cx="1053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Develop ideas using artist knowledge and creative techniques.</a:t>
            </a:r>
          </a:p>
        </p:txBody>
      </p: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FB3F3A2D-9518-8E62-C143-F5681CF7B448}"/>
              </a:ext>
            </a:extLst>
          </p:cNvPr>
          <p:cNvCxnSpPr>
            <a:cxnSpLocks/>
          </p:cNvCxnSpPr>
          <p:nvPr/>
        </p:nvCxnSpPr>
        <p:spPr>
          <a:xfrm flipH="1">
            <a:off x="6385929" y="2573320"/>
            <a:ext cx="21216" cy="5054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DF9B73E3-1A39-6333-7AA4-596CC43D1907}"/>
              </a:ext>
            </a:extLst>
          </p:cNvPr>
          <p:cNvCxnSpPr>
            <a:cxnSpLocks/>
          </p:cNvCxnSpPr>
          <p:nvPr/>
        </p:nvCxnSpPr>
        <p:spPr>
          <a:xfrm flipH="1">
            <a:off x="7012035" y="2528034"/>
            <a:ext cx="78463" cy="6455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5D91D31C-C49D-FBF2-CB17-42D88916A735}"/>
              </a:ext>
            </a:extLst>
          </p:cNvPr>
          <p:cNvSpPr txBox="1"/>
          <p:nvPr/>
        </p:nvSpPr>
        <p:spPr>
          <a:xfrm>
            <a:off x="3227216" y="10430696"/>
            <a:ext cx="934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a typeface="Times New Roman" panose="02020603050405020304" pitchFamily="18" charset="0"/>
              </a:rPr>
              <a:t>A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wareness of the principles of design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91B90612-5460-C3D4-042A-8E90A1A72A28}"/>
              </a:ext>
            </a:extLst>
          </p:cNvPr>
          <p:cNvSpPr txBox="1"/>
          <p:nvPr/>
        </p:nvSpPr>
        <p:spPr>
          <a:xfrm>
            <a:off x="7717742" y="6589071"/>
            <a:ext cx="14142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Working as an ‘</a:t>
            </a:r>
            <a:r>
              <a:rPr lang="en-GB" sz="1200" dirty="0" err="1"/>
              <a:t>Artivist</a:t>
            </a:r>
            <a:r>
              <a:rPr lang="en-GB" sz="1200" dirty="0"/>
              <a:t>’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C33E54-CE65-F2F1-4C0A-0E35F7383804}"/>
              </a:ext>
            </a:extLst>
          </p:cNvPr>
          <p:cNvSpPr txBox="1"/>
          <p:nvPr/>
        </p:nvSpPr>
        <p:spPr>
          <a:xfrm>
            <a:off x="1422000" y="14942448"/>
            <a:ext cx="1035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edieval monster illustrations sheet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2054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</documentManagement>
</p:properties>
</file>

<file path=customXml/itemProps1.xml><?xml version="1.0" encoding="utf-8"?>
<ds:datastoreItem xmlns:ds="http://schemas.openxmlformats.org/officeDocument/2006/customXml" ds:itemID="{D3C6DD9A-4489-4A7E-A532-B35466021B92}"/>
</file>

<file path=customXml/itemProps2.xml><?xml version="1.0" encoding="utf-8"?>
<ds:datastoreItem xmlns:ds="http://schemas.openxmlformats.org/officeDocument/2006/customXml" ds:itemID="{93536767-66FC-4BA6-97AC-7B6539A94667}"/>
</file>

<file path=customXml/itemProps3.xml><?xml version="1.0" encoding="utf-8"?>
<ds:datastoreItem xmlns:ds="http://schemas.openxmlformats.org/officeDocument/2006/customXml" ds:itemID="{926658B7-5FB1-4840-BC55-0A82D5F25C3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29599</TotalTime>
  <Words>630</Words>
  <Application>Microsoft Office PowerPoint</Application>
  <PresentationFormat>Custom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Mrs Galvin</cp:lastModifiedBy>
  <cp:revision>367</cp:revision>
  <cp:lastPrinted>2019-10-07T07:04:47Z</cp:lastPrinted>
  <dcterms:created xsi:type="dcterms:W3CDTF">2018-02-08T08:28:53Z</dcterms:created>
  <dcterms:modified xsi:type="dcterms:W3CDTF">2022-07-15T13:30:32Z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0x01010095298BF7159C0A40A6FE7FC548C5976F</vt:lpwstr>
  </property>
  <property fmtid="{D5CDD505-2E9C-101B-9397-08002B2CF9AE}" pid="3" name="Order">
    <vt:r8>4222200</vt:r8>
  </property>
</Properties>
</file>